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2" r:id="rId2"/>
  </p:sldMasterIdLst>
  <p:notesMasterIdLst>
    <p:notesMasterId r:id="rId44"/>
  </p:notesMasterIdLst>
  <p:sldIdLst>
    <p:sldId id="256" r:id="rId3"/>
    <p:sldId id="264" r:id="rId4"/>
    <p:sldId id="329" r:id="rId5"/>
    <p:sldId id="327" r:id="rId6"/>
    <p:sldId id="321" r:id="rId7"/>
    <p:sldId id="2147482863" r:id="rId8"/>
    <p:sldId id="2147482858" r:id="rId9"/>
    <p:sldId id="2147482860" r:id="rId10"/>
    <p:sldId id="2147482861" r:id="rId11"/>
    <p:sldId id="2147482862" r:id="rId12"/>
    <p:sldId id="2147482859" r:id="rId13"/>
    <p:sldId id="2147482864" r:id="rId14"/>
    <p:sldId id="2147482868" r:id="rId15"/>
    <p:sldId id="2147482853" r:id="rId16"/>
    <p:sldId id="2147482867" r:id="rId17"/>
    <p:sldId id="2147482865" r:id="rId18"/>
    <p:sldId id="2147482866" r:id="rId19"/>
    <p:sldId id="2147482869" r:id="rId20"/>
    <p:sldId id="2147482870" r:id="rId21"/>
    <p:sldId id="2147482855" r:id="rId22"/>
    <p:sldId id="2147482852" r:id="rId23"/>
    <p:sldId id="266" r:id="rId24"/>
    <p:sldId id="2147482856" r:id="rId25"/>
    <p:sldId id="2147482857" r:id="rId26"/>
    <p:sldId id="285" r:id="rId27"/>
    <p:sldId id="278" r:id="rId28"/>
    <p:sldId id="276" r:id="rId29"/>
    <p:sldId id="279" r:id="rId30"/>
    <p:sldId id="277" r:id="rId31"/>
    <p:sldId id="2147482851" r:id="rId32"/>
    <p:sldId id="2147482843" r:id="rId33"/>
    <p:sldId id="2147482848" r:id="rId34"/>
    <p:sldId id="2147482849" r:id="rId35"/>
    <p:sldId id="2147482850" r:id="rId36"/>
    <p:sldId id="265" r:id="rId37"/>
    <p:sldId id="325" r:id="rId38"/>
    <p:sldId id="326" r:id="rId39"/>
    <p:sldId id="322" r:id="rId40"/>
    <p:sldId id="324" r:id="rId41"/>
    <p:sldId id="317" r:id="rId42"/>
    <p:sldId id="319" r:id="rId43"/>
  </p:sldIdLst>
  <p:sldSz cx="12192000" cy="6858000"/>
  <p:notesSz cx="6819900" cy="99187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E6CA8DB-36A9-41B4-A165-F2FB8EF189AB}">
          <p14:sldIdLst>
            <p14:sldId id="256"/>
            <p14:sldId id="264"/>
            <p14:sldId id="329"/>
            <p14:sldId id="327"/>
            <p14:sldId id="321"/>
          </p14:sldIdLst>
        </p14:section>
        <p14:section name="Problem" id="{1598E7EB-9DE8-F644-9C48-F44F1B470B7F}">
          <p14:sldIdLst>
            <p14:sldId id="2147482863"/>
            <p14:sldId id="2147482858"/>
            <p14:sldId id="2147482860"/>
            <p14:sldId id="2147482861"/>
            <p14:sldId id="2147482862"/>
            <p14:sldId id="2147482859"/>
            <p14:sldId id="2147482864"/>
          </p14:sldIdLst>
        </p14:section>
        <p14:section name="Data" id="{C15E3B8C-2BBF-A246-848E-CBE84EC830BB}">
          <p14:sldIdLst>
            <p14:sldId id="2147482868"/>
            <p14:sldId id="2147482853"/>
            <p14:sldId id="2147482867"/>
            <p14:sldId id="2147482865"/>
            <p14:sldId id="2147482866"/>
            <p14:sldId id="2147482869"/>
            <p14:sldId id="2147482870"/>
            <p14:sldId id="2147482855"/>
            <p14:sldId id="2147482852"/>
          </p14:sldIdLst>
        </p14:section>
        <p14:section name="Award" id="{79BB7380-BA08-F841-9E87-68B7A0B2DF6B}">
          <p14:sldIdLst>
            <p14:sldId id="266"/>
            <p14:sldId id="2147482856"/>
            <p14:sldId id="2147482857"/>
            <p14:sldId id="285"/>
            <p14:sldId id="278"/>
            <p14:sldId id="276"/>
            <p14:sldId id="279"/>
          </p14:sldIdLst>
        </p14:section>
        <p14:section name="Compute" id="{5814EEB8-63F4-644D-B449-7C5F13EB05D8}">
          <p14:sldIdLst>
            <p14:sldId id="277"/>
            <p14:sldId id="2147482851"/>
            <p14:sldId id="2147482843"/>
            <p14:sldId id="2147482848"/>
            <p14:sldId id="2147482849"/>
            <p14:sldId id="2147482850"/>
          </p14:sldIdLst>
        </p14:section>
        <p14:section name="Idea and Team Generation" id="{61651302-AC1B-4796-9700-1379B21E24D0}">
          <p14:sldIdLst>
            <p14:sldId id="265"/>
          </p14:sldIdLst>
        </p14:section>
        <p14:section name="DO NOT SHOW SUNDAY: Judges and Criteria" id="{1A309CEF-D251-4D5A-AC86-CE79983DCF92}">
          <p14:sldIdLst>
            <p14:sldId id="325"/>
            <p14:sldId id="326"/>
            <p14:sldId id="322"/>
            <p14:sldId id="324"/>
            <p14:sldId id="317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98CB02-551B-AFE5-B25E-6C35D81E889D}" name="Bhoomi Gadhia" initials="BG" userId="S::bgadhia@nvidia.com::d23bca9f-c446-4702-9de9-f24e93dfe22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C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561102-966B-43C7-B20D-C4D101ACE52B}" v="16" dt="2024-05-10T09:50:15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9" autoAdjust="0"/>
    <p:restoredTop sz="85011" autoAdjust="0"/>
  </p:normalViewPr>
  <p:slideViewPr>
    <p:cSldViewPr snapToGrid="0">
      <p:cViewPr>
        <p:scale>
          <a:sx n="120" d="100"/>
          <a:sy n="120" d="100"/>
        </p:scale>
        <p:origin x="-152" y="528"/>
      </p:cViewPr>
      <p:guideLst/>
    </p:cSldViewPr>
  </p:slideViewPr>
  <p:notesTextViewPr>
    <p:cViewPr>
      <p:scale>
        <a:sx n="45" d="100"/>
        <a:sy n="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microsoft.com/office/2018/10/relationships/authors" Target="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Kate Russell" userId="b1f757bc-439f-46b6-8272-bd5e2c290797" providerId="ADAL" clId="{6F561102-966B-43C7-B20D-C4D101ACE52B}"/>
    <pc:docChg chg="undo custSel addSld delSld modSld sldOrd modSection">
      <pc:chgData name="Ashley Kate Russell" userId="b1f757bc-439f-46b6-8272-bd5e2c290797" providerId="ADAL" clId="{6F561102-966B-43C7-B20D-C4D101ACE52B}" dt="2024-05-10T10:00:50.642" v="756" actId="478"/>
      <pc:docMkLst>
        <pc:docMk/>
      </pc:docMkLst>
      <pc:sldChg chg="modSp mod">
        <pc:chgData name="Ashley Kate Russell" userId="b1f757bc-439f-46b6-8272-bd5e2c290797" providerId="ADAL" clId="{6F561102-966B-43C7-B20D-C4D101ACE52B}" dt="2024-05-10T09:24:48.677" v="114" actId="20577"/>
        <pc:sldMkLst>
          <pc:docMk/>
          <pc:sldMk cId="2515911805" sldId="264"/>
        </pc:sldMkLst>
        <pc:spChg chg="mod">
          <ac:chgData name="Ashley Kate Russell" userId="b1f757bc-439f-46b6-8272-bd5e2c290797" providerId="ADAL" clId="{6F561102-966B-43C7-B20D-C4D101ACE52B}" dt="2024-05-10T09:24:48.677" v="114" actId="20577"/>
          <ac:spMkLst>
            <pc:docMk/>
            <pc:sldMk cId="2515911805" sldId="264"/>
            <ac:spMk id="9" creationId="{6C21E60F-3211-1FD7-F497-3E70006AA6DB}"/>
          </ac:spMkLst>
        </pc:spChg>
      </pc:sldChg>
      <pc:sldChg chg="addSp modSp mod">
        <pc:chgData name="Ashley Kate Russell" userId="b1f757bc-439f-46b6-8272-bd5e2c290797" providerId="ADAL" clId="{6F561102-966B-43C7-B20D-C4D101ACE52B}" dt="2024-05-10T09:48:12.988" v="597" actId="20577"/>
        <pc:sldMkLst>
          <pc:docMk/>
          <pc:sldMk cId="2467950591" sldId="265"/>
        </pc:sldMkLst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2" creationId="{33291C90-1A83-2809-F8C2-21D5841A490A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3" creationId="{6A58FD23-2333-D317-C661-2B00159A7E81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4" creationId="{A991000E-281C-061B-97B1-58D09B02410F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5" creationId="{2022CE9D-E264-1B14-BA5B-2ADFC4338C52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6" creationId="{7DCC3596-E8C3-CA8F-52FD-52391283475D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8" creationId="{3E0B7603-2264-2101-54A9-072A73BF37A2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9" creationId="{82B85FA6-5A4B-D737-CFD5-B37AF9F4191D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10" creationId="{10ED1492-27AD-E7F9-3501-06166E31ABF2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11" creationId="{175CF6EC-D97C-748E-11A2-1CBF8C0D183C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12" creationId="{2CF5C796-4AB3-3A87-3849-1736F9FFCBCF}"/>
          </ac:spMkLst>
        </pc:spChg>
        <pc:spChg chg="add mod">
          <ac:chgData name="Ashley Kate Russell" userId="b1f757bc-439f-46b6-8272-bd5e2c290797" providerId="ADAL" clId="{6F561102-966B-43C7-B20D-C4D101ACE52B}" dt="2024-05-10T09:47:34.525" v="581" actId="1076"/>
          <ac:spMkLst>
            <pc:docMk/>
            <pc:sldMk cId="2467950591" sldId="265"/>
            <ac:spMk id="13" creationId="{F56E8229-CE77-58CE-7ADA-FC043634569C}"/>
          </ac:spMkLst>
        </pc:spChg>
        <pc:spChg chg="add mod">
          <ac:chgData name="Ashley Kate Russell" userId="b1f757bc-439f-46b6-8272-bd5e2c290797" providerId="ADAL" clId="{6F561102-966B-43C7-B20D-C4D101ACE52B}" dt="2024-05-10T09:48:12.988" v="597" actId="20577"/>
          <ac:spMkLst>
            <pc:docMk/>
            <pc:sldMk cId="2467950591" sldId="265"/>
            <ac:spMk id="14" creationId="{7A2C4714-A25C-5437-C887-D3FF47BFFEAA}"/>
          </ac:spMkLst>
        </pc:spChg>
      </pc:sldChg>
      <pc:sldChg chg="modSp mod">
        <pc:chgData name="Ashley Kate Russell" userId="b1f757bc-439f-46b6-8272-bd5e2c290797" providerId="ADAL" clId="{6F561102-966B-43C7-B20D-C4D101ACE52B}" dt="2024-05-10T09:33:30.022" v="132" actId="113"/>
        <pc:sldMkLst>
          <pc:docMk/>
          <pc:sldMk cId="0" sldId="276"/>
        </pc:sldMkLst>
        <pc:spChg chg="mod">
          <ac:chgData name="Ashley Kate Russell" userId="b1f757bc-439f-46b6-8272-bd5e2c290797" providerId="ADAL" clId="{6F561102-966B-43C7-B20D-C4D101ACE52B}" dt="2024-05-10T09:33:30.022" v="132" actId="113"/>
          <ac:spMkLst>
            <pc:docMk/>
            <pc:sldMk cId="0" sldId="276"/>
            <ac:spMk id="252" creationId="{00000000-0000-0000-0000-000000000000}"/>
          </ac:spMkLst>
        </pc:spChg>
      </pc:sldChg>
      <pc:sldChg chg="delSp modSp mod">
        <pc:chgData name="Ashley Kate Russell" userId="b1f757bc-439f-46b6-8272-bd5e2c290797" providerId="ADAL" clId="{6F561102-966B-43C7-B20D-C4D101ACE52B}" dt="2024-05-10T09:31:38.760" v="130" actId="1076"/>
        <pc:sldMkLst>
          <pc:docMk/>
          <pc:sldMk cId="1038524814" sldId="316"/>
        </pc:sldMkLst>
        <pc:spChg chg="mod">
          <ac:chgData name="Ashley Kate Russell" userId="b1f757bc-439f-46b6-8272-bd5e2c290797" providerId="ADAL" clId="{6F561102-966B-43C7-B20D-C4D101ACE52B}" dt="2024-05-10T09:31:38.760" v="130" actId="1076"/>
          <ac:spMkLst>
            <pc:docMk/>
            <pc:sldMk cId="1038524814" sldId="316"/>
            <ac:spMk id="4" creationId="{7AC8A708-0F31-738C-14AA-97BC78C008B0}"/>
          </ac:spMkLst>
        </pc:spChg>
        <pc:spChg chg="del mod">
          <ac:chgData name="Ashley Kate Russell" userId="b1f757bc-439f-46b6-8272-bd5e2c290797" providerId="ADAL" clId="{6F561102-966B-43C7-B20D-C4D101ACE52B}" dt="2024-05-10T09:31:29.202" v="117" actId="478"/>
          <ac:spMkLst>
            <pc:docMk/>
            <pc:sldMk cId="1038524814" sldId="316"/>
            <ac:spMk id="8" creationId="{7768E763-D914-19A0-B4FC-C5C7B01F5D43}"/>
          </ac:spMkLst>
        </pc:spChg>
        <pc:picChg chg="del">
          <ac:chgData name="Ashley Kate Russell" userId="b1f757bc-439f-46b6-8272-bd5e2c290797" providerId="ADAL" clId="{6F561102-966B-43C7-B20D-C4D101ACE52B}" dt="2024-05-10T09:31:26.130" v="115" actId="478"/>
          <ac:picMkLst>
            <pc:docMk/>
            <pc:sldMk cId="1038524814" sldId="316"/>
            <ac:picMk id="7" creationId="{0124465E-2740-EAFA-A848-3E07D9266B80}"/>
          </ac:picMkLst>
        </pc:picChg>
        <pc:picChg chg="del">
          <ac:chgData name="Ashley Kate Russell" userId="b1f757bc-439f-46b6-8272-bd5e2c290797" providerId="ADAL" clId="{6F561102-966B-43C7-B20D-C4D101ACE52B}" dt="2024-05-10T09:31:29.818" v="118" actId="478"/>
          <ac:picMkLst>
            <pc:docMk/>
            <pc:sldMk cId="1038524814" sldId="316"/>
            <ac:picMk id="3074" creationId="{F80EE31D-16FF-1F48-694A-71227E3ED582}"/>
          </ac:picMkLst>
        </pc:picChg>
      </pc:sldChg>
      <pc:sldChg chg="addSp modSp mod">
        <pc:chgData name="Ashley Kate Russell" userId="b1f757bc-439f-46b6-8272-bd5e2c290797" providerId="ADAL" clId="{6F561102-966B-43C7-B20D-C4D101ACE52B}" dt="2024-05-10T09:58:48.940" v="754" actId="20577"/>
        <pc:sldMkLst>
          <pc:docMk/>
          <pc:sldMk cId="650429078" sldId="322"/>
        </pc:sldMkLst>
        <pc:spChg chg="add mod">
          <ac:chgData name="Ashley Kate Russell" userId="b1f757bc-439f-46b6-8272-bd5e2c290797" providerId="ADAL" clId="{6F561102-966B-43C7-B20D-C4D101ACE52B}" dt="2024-05-10T09:58:48.940" v="754" actId="20577"/>
          <ac:spMkLst>
            <pc:docMk/>
            <pc:sldMk cId="650429078" sldId="322"/>
            <ac:spMk id="2" creationId="{5F6251A9-756A-308C-5AF2-8CFA6E36ACB2}"/>
          </ac:spMkLst>
        </pc:spChg>
      </pc:sldChg>
      <pc:sldChg chg="del">
        <pc:chgData name="Ashley Kate Russell" userId="b1f757bc-439f-46b6-8272-bd5e2c290797" providerId="ADAL" clId="{6F561102-966B-43C7-B20D-C4D101ACE52B}" dt="2024-05-10T10:00:44.510" v="755" actId="2696"/>
        <pc:sldMkLst>
          <pc:docMk/>
          <pc:sldMk cId="613116040" sldId="323"/>
        </pc:sldMkLst>
      </pc:sldChg>
      <pc:sldChg chg="addSp delSp modSp mod">
        <pc:chgData name="Ashley Kate Russell" userId="b1f757bc-439f-46b6-8272-bd5e2c290797" providerId="ADAL" clId="{6F561102-966B-43C7-B20D-C4D101ACE52B}" dt="2024-05-10T10:00:50.642" v="756" actId="478"/>
        <pc:sldMkLst>
          <pc:docMk/>
          <pc:sldMk cId="443137474" sldId="325"/>
        </pc:sldMkLst>
        <pc:spChg chg="add mod">
          <ac:chgData name="Ashley Kate Russell" userId="b1f757bc-439f-46b6-8272-bd5e2c290797" providerId="ADAL" clId="{6F561102-966B-43C7-B20D-C4D101ACE52B}" dt="2024-05-10T09:49:44.103" v="644" actId="403"/>
          <ac:spMkLst>
            <pc:docMk/>
            <pc:sldMk cId="443137474" sldId="325"/>
            <ac:spMk id="2" creationId="{7E421D0C-D8B9-9CDA-039E-E6F5859EF48B}"/>
          </ac:spMkLst>
        </pc:spChg>
        <pc:spChg chg="add del mod">
          <ac:chgData name="Ashley Kate Russell" userId="b1f757bc-439f-46b6-8272-bd5e2c290797" providerId="ADAL" clId="{6F561102-966B-43C7-B20D-C4D101ACE52B}" dt="2024-05-10T10:00:50.642" v="756" actId="478"/>
          <ac:spMkLst>
            <pc:docMk/>
            <pc:sldMk cId="443137474" sldId="325"/>
            <ac:spMk id="3" creationId="{83F5B0B8-42F0-B277-7472-8F4A135E4613}"/>
          </ac:spMkLst>
        </pc:spChg>
      </pc:sldChg>
      <pc:sldChg chg="addSp modSp add mod ord">
        <pc:chgData name="Ashley Kate Russell" userId="b1f757bc-439f-46b6-8272-bd5e2c290797" providerId="ADAL" clId="{6F561102-966B-43C7-B20D-C4D101ACE52B}" dt="2024-05-10T09:50:19.057" v="670" actId="20577"/>
        <pc:sldMkLst>
          <pc:docMk/>
          <pc:sldMk cId="527177657" sldId="326"/>
        </pc:sldMkLst>
        <pc:spChg chg="add mod">
          <ac:chgData name="Ashley Kate Russell" userId="b1f757bc-439f-46b6-8272-bd5e2c290797" providerId="ADAL" clId="{6F561102-966B-43C7-B20D-C4D101ACE52B}" dt="2024-05-10T09:50:19.057" v="670" actId="20577"/>
          <ac:spMkLst>
            <pc:docMk/>
            <pc:sldMk cId="527177657" sldId="326"/>
            <ac:spMk id="2" creationId="{C827B4DF-1C94-691D-593B-837AD79A59E2}"/>
          </ac:spMkLst>
        </pc:spChg>
      </pc:sldChg>
      <pc:sldChg chg="modSp new mod">
        <pc:chgData name="Ashley Kate Russell" userId="b1f757bc-439f-46b6-8272-bd5e2c290797" providerId="ADAL" clId="{6F561102-966B-43C7-B20D-C4D101ACE52B}" dt="2024-05-10T09:53:33.507" v="737" actId="20577"/>
        <pc:sldMkLst>
          <pc:docMk/>
          <pc:sldMk cId="3003004308" sldId="327"/>
        </pc:sldMkLst>
        <pc:spChg chg="mod">
          <ac:chgData name="Ashley Kate Russell" userId="b1f757bc-439f-46b6-8272-bd5e2c290797" providerId="ADAL" clId="{6F561102-966B-43C7-B20D-C4D101ACE52B}" dt="2024-05-10T09:53:33.507" v="737" actId="20577"/>
          <ac:spMkLst>
            <pc:docMk/>
            <pc:sldMk cId="3003004308" sldId="327"/>
            <ac:spMk id="2" creationId="{00F1E78E-1B06-642D-31B9-87878AEA870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8AA48-652E-D140-8C0D-14EBC2E3D6C8}" type="datetimeFigureOut">
              <a:rPr lang="en-NL" smtClean="0"/>
              <a:t>9/9/24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990" y="4773374"/>
            <a:ext cx="5455920" cy="3905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AF007-5803-A54C-A632-B66C1638481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1709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85000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036bc593d_1_108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13036bc593d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317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61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204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146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740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036bc593d_1_94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F0F0F0"/>
                </a:solidFill>
                <a:effectLst/>
                <a:highlight>
                  <a:srgbClr val="323232"/>
                </a:highlight>
                <a:latin typeface="Helvetica" pitchFamily="2" charset="0"/>
              </a:rPr>
              <a:t>ssh://nvidia@TRY-32688-gpu01:22</a:t>
            </a:r>
            <a:endParaRPr dirty="0"/>
          </a:p>
        </p:txBody>
      </p:sp>
      <p:sp>
        <p:nvSpPr>
          <p:cNvPr id="256" name="Google Shape;256;g13036bc593d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025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843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885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3081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8676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9056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5159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7946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0273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474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DAF007-5803-A54C-A632-B66C1638481C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41884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b27a172c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44538"/>
            <a:ext cx="6610350" cy="37195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b27a172c01_0_6:notes"/>
          <p:cNvSpPr txBox="1">
            <a:spLocks noGrp="1"/>
          </p:cNvSpPr>
          <p:nvPr>
            <p:ph type="body" idx="1"/>
          </p:nvPr>
        </p:nvSpPr>
        <p:spPr>
          <a:xfrm>
            <a:off x="681990" y="4711383"/>
            <a:ext cx="5455920" cy="4463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8954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036bc593d_1_103:notes"/>
          <p:cNvSpPr txBox="1">
            <a:spLocks noGrp="1"/>
          </p:cNvSpPr>
          <p:nvPr>
            <p:ph type="body" idx="1"/>
          </p:nvPr>
        </p:nvSpPr>
        <p:spPr>
          <a:xfrm>
            <a:off x="682608" y="4773036"/>
            <a:ext cx="5454685" cy="3905827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g13036bc593d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dd4d2503631f2ad_99:notes"/>
          <p:cNvSpPr txBox="1">
            <a:spLocks noGrp="1"/>
          </p:cNvSpPr>
          <p:nvPr>
            <p:ph type="body" idx="1"/>
          </p:nvPr>
        </p:nvSpPr>
        <p:spPr>
          <a:xfrm>
            <a:off x="682607" y="4773036"/>
            <a:ext cx="5454727" cy="3905976"/>
          </a:xfrm>
          <a:prstGeom prst="rect">
            <a:avLst/>
          </a:prstGeom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dd4d2503631f2ad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9838"/>
            <a:ext cx="5949950" cy="33480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F9DD-4A42-7DA2-F79D-55A5B9518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70BDB-8DF0-080E-F5DF-FAC0C869F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5F41B-14BF-C715-7A8A-D70F66F66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F4199-6D22-DBF7-5531-A5BA1B329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AF18E-091A-ABBA-17A9-FF4440A3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73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ABD9-E4A4-A6BF-FCE0-2B7A92874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C9489-9010-5B85-1D7F-B6C82EA7E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A81B3-450A-6483-CE58-AD21F3E2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B46D3-FB40-B297-D831-DD9C36E2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0BAAF-8153-1691-A3D5-1883784A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0083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706AAD-52ED-F83A-6962-316DA99CE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27F76-F891-8F99-B9A8-78E4CC4E6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903A-E20D-9EFE-968D-AE3C91A4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43D59-889F-1A10-D59B-68B8040C9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2002A-D1B4-6656-4F8E-CC7CD55C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5528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1933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185353" y="136525"/>
            <a:ext cx="11467071" cy="54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>
            <a:off x="185353" y="849441"/>
            <a:ext cx="11467071" cy="57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82588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4571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828754" lvl="2" indent="-431789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438339" lvl="3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047924" lvl="4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9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2" y="257844"/>
            <a:ext cx="2788664" cy="960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4337" y="994526"/>
            <a:ext cx="6427405" cy="1645920"/>
          </a:xfrm>
        </p:spPr>
        <p:txBody>
          <a:bodyPr anchor="b">
            <a:normAutofit/>
          </a:bodyPr>
          <a:lstStyle>
            <a:lvl1pPr algn="l">
              <a:defRPr sz="2933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4337" y="2647242"/>
            <a:ext cx="6427405" cy="5679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67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en-US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28388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0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5000307" y="3518841"/>
            <a:ext cx="3673430" cy="24973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32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141" y="3518841"/>
            <a:ext cx="3674174" cy="262150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317265" y="3713813"/>
            <a:ext cx="3091011" cy="8502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04770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60953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91430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219078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317265" y="4576671"/>
            <a:ext cx="3091011" cy="850276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32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304770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60953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914309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219078" indent="0">
              <a:buClr>
                <a:schemeClr val="tx2"/>
              </a:buClr>
              <a:buFontTx/>
              <a:buNone/>
              <a:defRPr sz="32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85666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3942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236161" y="6545262"/>
            <a:ext cx="2300630" cy="210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7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5655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>
            <a:normAutofit/>
          </a:bodyPr>
          <a:lstStyle>
            <a:lvl1pPr>
              <a:defRPr sz="24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24584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0269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FBE2-9B31-4ED0-C6FE-27896F62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10BB8-95B2-3F66-EDD6-A47B704C2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D1100-4134-CED9-091A-B83372EB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F0117-7129-D53D-0CAC-86CE2AE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B2B0D-0345-79FB-A8E3-4A95E2EB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850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>
            <a:normAutofit/>
          </a:bodyPr>
          <a:lstStyle>
            <a:lvl1pPr>
              <a:defRPr sz="24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24584"/>
            <a:ext cx="10515600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236161" y="6545262"/>
            <a:ext cx="2300630" cy="210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7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3823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1928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873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81928" y="1615440"/>
            <a:ext cx="5071872" cy="4550664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236161" y="6545262"/>
            <a:ext cx="2300630" cy="210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67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5078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416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76416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76416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5471054" y="1897743"/>
            <a:ext cx="576082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3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76416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5471054" y="1897743"/>
            <a:ext cx="5760826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6416" y="40625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5913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20946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5632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632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1897743"/>
            <a:ext cx="574548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1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10896600" y="6111238"/>
            <a:ext cx="1295400" cy="7467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10068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5632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632" y="1243923"/>
            <a:ext cx="4879848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6720946" y="0"/>
            <a:ext cx="5471054" cy="6857999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731520" anchor="ctr"/>
          <a:lstStyle/>
          <a:p>
            <a:pPr lvl="0" indent="0" algn="ctr" defTabSz="914309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en-US" sz="1333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1897743"/>
            <a:ext cx="574548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406259"/>
            <a:ext cx="4879848" cy="1121898"/>
          </a:xfrm>
        </p:spPr>
        <p:txBody>
          <a:bodyPr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5632" y="2329398"/>
            <a:ext cx="4879848" cy="3781841"/>
          </a:xfrm>
          <a:prstGeom prst="rect">
            <a:avLst/>
          </a:prstGeom>
        </p:spPr>
        <p:txBody>
          <a:bodyPr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1897743"/>
            <a:ext cx="574548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20946" y="0"/>
            <a:ext cx="5471054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1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4208" y="0"/>
            <a:ext cx="6717792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2868051"/>
            <a:ext cx="4059935" cy="1121898"/>
          </a:xfrm>
        </p:spPr>
        <p:txBody>
          <a:bodyPr anchor="ctr"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043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10988040" y="6309360"/>
            <a:ext cx="1203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32" y="2276531"/>
            <a:ext cx="4047744" cy="1121898"/>
          </a:xfrm>
        </p:spPr>
        <p:txBody>
          <a:bodyPr anchor="b">
            <a:normAutofit/>
          </a:bodyPr>
          <a:lstStyle>
            <a:lvl1pPr algn="l">
              <a:spcBef>
                <a:spcPts val="200"/>
              </a:spcBef>
              <a:spcAft>
                <a:spcPts val="200"/>
              </a:spcAft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632" y="3427707"/>
            <a:ext cx="4047744" cy="469392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00"/>
              </a:spcBef>
              <a:spcAft>
                <a:spcPts val="200"/>
              </a:spcAft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6501471"/>
            <a:ext cx="776856" cy="360979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4208" y="0"/>
            <a:ext cx="6717792" cy="6858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1333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4609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3953D-EA3C-9D75-970A-1F818812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EE361-0757-C584-1603-439AC0F80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BD2EB-DC4E-949E-09ED-8A1B0B98A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C1FFF-0940-7CF1-BA84-66A1FFD0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41621-E684-2611-996D-2FE4CDB3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0054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020883" y="1616604"/>
            <a:ext cx="8150234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020883" y="5687987"/>
            <a:ext cx="81502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020883" y="5917189"/>
            <a:ext cx="81502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2418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6451600" y="2306656"/>
            <a:ext cx="5194532" cy="2626508"/>
          </a:xfrm>
          <a:prstGeom prst="rect">
            <a:avLst/>
          </a:prstGeom>
        </p:spPr>
        <p:txBody>
          <a:bodyPr anchor="ctr"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868" y="1616604"/>
            <a:ext cx="544853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5868" y="5687987"/>
            <a:ext cx="5448532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5868" y="5917189"/>
            <a:ext cx="5448532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922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868" y="1616604"/>
            <a:ext cx="544853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97600" y="1616604"/>
            <a:ext cx="544853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5868" y="5687987"/>
            <a:ext cx="5448532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5868" y="5917189"/>
            <a:ext cx="5448532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97602" y="5687987"/>
            <a:ext cx="544875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97602" y="5917189"/>
            <a:ext cx="544875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5322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5868" y="1616604"/>
            <a:ext cx="294409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3686117" y="2306656"/>
            <a:ext cx="2308283" cy="2626508"/>
          </a:xfrm>
          <a:prstGeom prst="rect">
            <a:avLst/>
          </a:prstGeom>
        </p:spPr>
        <p:txBody>
          <a:bodyPr anchor="ctr"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97602" y="1616604"/>
            <a:ext cx="2944092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9337851" y="2306656"/>
            <a:ext cx="2308283" cy="2626508"/>
          </a:xfrm>
          <a:prstGeom prst="rect">
            <a:avLst/>
          </a:prstGeom>
        </p:spPr>
        <p:txBody>
          <a:bodyPr anchor="ctr"/>
          <a:lstStyle>
            <a:lvl1pPr marL="152385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4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3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761924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1066693" indent="-152385">
              <a:buClr>
                <a:schemeClr val="tx2"/>
              </a:buClr>
              <a:buFont typeface="NVIDIA Sans" panose="020B0503020203020204" pitchFamily="34" charset="0"/>
              <a:buChar char="•"/>
              <a:defRPr sz="1067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1351357" indent="-132278">
              <a:buClr>
                <a:schemeClr val="tx2"/>
              </a:buClr>
              <a:buFont typeface="NVIDIA Sans" panose="020B0503020203020204" pitchFamily="34" charset="0"/>
              <a:buChar char="•"/>
              <a:defRPr sz="933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45868" y="5687987"/>
            <a:ext cx="2944092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45868" y="5917189"/>
            <a:ext cx="2944092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197602" y="5687987"/>
            <a:ext cx="2944215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6197602" y="5917189"/>
            <a:ext cx="2944215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0663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49491" y="1616604"/>
            <a:ext cx="3596640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97679" y="1616604"/>
            <a:ext cx="3596640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45868" y="1616604"/>
            <a:ext cx="3596640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51037" y="5687987"/>
            <a:ext cx="359664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1037" y="5917189"/>
            <a:ext cx="359664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297680" y="5687987"/>
            <a:ext cx="359664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297680" y="5917189"/>
            <a:ext cx="359664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044324" y="5687987"/>
            <a:ext cx="35967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044324" y="5917189"/>
            <a:ext cx="35967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970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3586" y="1616604"/>
            <a:ext cx="2660995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57418" y="1616604"/>
            <a:ext cx="2660995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45869" y="1616604"/>
            <a:ext cx="2656377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989753" y="1616604"/>
            <a:ext cx="2656378" cy="4006612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62444" y="5687987"/>
            <a:ext cx="265596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43509" y="5687987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362444" y="5917189"/>
            <a:ext cx="265596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509" y="5917189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175843" y="5687987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75843" y="5917189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992013" y="5687987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992013" y="5917189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3212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9713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8528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04949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52281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52281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298116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298116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0438" y="3327295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0438" y="3556498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6173586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2421773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2425529" y="5687987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2425529" y="5917189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177851" y="5687987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6177851" y="5917189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7527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9713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8528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049491" y="1616605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52281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552281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298116" y="3327295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298116" y="3556498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0438" y="3327295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0438" y="3556498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4300885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552281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8053245" y="3977296"/>
            <a:ext cx="359664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56035" y="5687987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56035" y="5917189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301870" y="5687987"/>
            <a:ext cx="359288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301870" y="5917189"/>
            <a:ext cx="359288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8054192" y="5687987"/>
            <a:ext cx="3593034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054192" y="5917189"/>
            <a:ext cx="3593034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4948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78357" y="5686374"/>
            <a:ext cx="265176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62191" y="5686374"/>
            <a:ext cx="265677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778357" y="5909019"/>
            <a:ext cx="265176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62191" y="5909019"/>
            <a:ext cx="265677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962191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778358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594525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4525" y="5686374"/>
            <a:ext cx="2650489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4525" y="5909019"/>
            <a:ext cx="2650489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8203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62036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94371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364803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5868" y="3327295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64803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45868" y="3556498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78201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78201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94371" y="3327295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994371" y="3556498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3962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5868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362035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78202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178203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62036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94371" y="1616605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8989354" y="3975399"/>
            <a:ext cx="265176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333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364803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5868" y="3327295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364803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45868" y="3556498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178201" y="3327295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178201" y="3556498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994371" y="3327295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994371" y="3556498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362444" y="5686374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43509" y="5686374"/>
            <a:ext cx="264899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362444" y="5915576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43509" y="5915576"/>
            <a:ext cx="264899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175843" y="5686374"/>
            <a:ext cx="264899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175843" y="5915576"/>
            <a:ext cx="264899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992013" y="5686374"/>
            <a:ext cx="264910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992013" y="5915576"/>
            <a:ext cx="264910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24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F96D-319C-10C8-A7D4-2F66B90D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78717-29F9-1FB8-231B-58F1634EC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8685E-5BF2-9F01-1779-55866D48B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D081B-9287-FD50-9B58-10E8654BE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9CBEE-94BB-C102-A686-FB917696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972F0-FE4C-6393-BD25-F23F360A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415511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27370" y="5686374"/>
            <a:ext cx="208716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79140" y="5686374"/>
            <a:ext cx="208494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927370" y="5909019"/>
            <a:ext cx="208716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79140" y="5909019"/>
            <a:ext cx="208494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73726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926572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428719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177470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177470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50687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98278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03096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555505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75873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435808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435808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047304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79731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47304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79731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300221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300221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555505" y="3327295"/>
            <a:ext cx="208796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55505" y="3556498"/>
            <a:ext cx="208796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586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586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547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94098" y="5686374"/>
            <a:ext cx="2087161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45868" y="5686374"/>
            <a:ext cx="208494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4098" y="5909019"/>
            <a:ext cx="2087161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45868" y="5909019"/>
            <a:ext cx="208494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45868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2798714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300862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044198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44198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50687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798278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45869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303096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9555505" y="1616280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5048016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02536" y="5686374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02536" y="5909019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047304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79731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047304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79731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300221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300221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555505" y="3327295"/>
            <a:ext cx="208796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555505" y="3556498"/>
            <a:ext cx="208796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553708" y="3975399"/>
            <a:ext cx="2087880" cy="164592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12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228577" lvl="0" indent="-228577" algn="ctr"/>
            <a:r>
              <a:rPr lang="en-US"/>
              <a:t>Click icon to add picture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9548294" y="5701190"/>
            <a:ext cx="2087967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548294" y="5930392"/>
            <a:ext cx="2087967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45869" y="3327295"/>
            <a:ext cx="2087880" cy="25012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45869" y="3556498"/>
            <a:ext cx="2087880" cy="25012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3885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6061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413686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28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285721" lvl="0" indent="-285721" algn="ctr"/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316217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2321305"/>
            <a:ext cx="12192000" cy="4536695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3776425"/>
            <a:ext cx="12192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236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2321305"/>
            <a:ext cx="12192000" cy="4536695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9734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/ 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19281CF6-82C4-D591-C93F-79BF14277C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0EE250-813A-B3FC-C9DB-11B6E237EC3B}"/>
              </a:ext>
            </a:extLst>
          </p:cNvPr>
          <p:cNvSpPr/>
          <p:nvPr userDrawn="1"/>
        </p:nvSpPr>
        <p:spPr>
          <a:xfrm>
            <a:off x="0" y="2321305"/>
            <a:ext cx="12192000" cy="4536695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838200"/>
          </a:xfrm>
        </p:spPr>
        <p:txBody>
          <a:bodyPr/>
          <a:lstStyle>
            <a:lvl1pPr>
              <a:defRPr sz="24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457154" indent="0" algn="ctr">
              <a:buFontTx/>
              <a:buNone/>
              <a:defRPr sz="1467">
                <a:latin typeface="NVIDIA Sans" panose="020B0503020203020204" pitchFamily="34" charset="0"/>
              </a:defRPr>
            </a:lvl2pPr>
            <a:lvl3pPr marL="914309" indent="0" algn="ctr">
              <a:buFontTx/>
              <a:buNone/>
              <a:defRPr sz="1467">
                <a:latin typeface="NVIDIA Sans" panose="020B0503020203020204" pitchFamily="34" charset="0"/>
              </a:defRPr>
            </a:lvl3pPr>
            <a:lvl4pPr marL="1371463" indent="0" algn="ctr">
              <a:buFontTx/>
              <a:buNone/>
              <a:defRPr sz="1467">
                <a:latin typeface="NVIDIA Sans" panose="020B0503020203020204" pitchFamily="34" charset="0"/>
              </a:defRPr>
            </a:lvl4pPr>
            <a:lvl5pPr marL="1828617" indent="0" algn="ctr">
              <a:buFontTx/>
              <a:buNone/>
              <a:defRPr sz="1467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1A4C02-2335-3840-A0B5-647FE4372B5A}"/>
              </a:ext>
            </a:extLst>
          </p:cNvPr>
          <p:cNvCxnSpPr/>
          <p:nvPr userDrawn="1"/>
        </p:nvCxnSpPr>
        <p:spPr>
          <a:xfrm>
            <a:off x="0" y="4172373"/>
            <a:ext cx="12192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27B64A9-49B7-26AE-EEC1-3DFB7714F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8300" y="2942951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5B24A7F-7007-8F97-B7C8-699C5938267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8301" y="2411894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E9F7FB4-6AA0-B491-27B8-845C8CCE95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8300" y="2649196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31C6138-3339-1502-9812-8B9B39AF6D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8301" y="2164318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6B4F135-9336-3722-2593-739C386518B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717799" y="4005352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16A6D24-C230-8F9B-A12F-04BF3B073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17799" y="3474295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6F5CC89-1592-52B8-63DE-F83AAF64EB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17799" y="3711597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1F14B17-DED6-D507-0F6F-0880EA7DD5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17799" y="3226719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549A52FF-8F33-D50C-49C1-0A55140F332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054598" y="2942951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5D8802B-FD04-DC3F-D5E6-9A1D927089A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54598" y="2411894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4956259-B8C8-1248-4F09-69EFFCCA6C2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54598" y="2649196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A510AB1-7D48-519B-BE8D-994DD848CCC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54598" y="2164318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F3F011E-890F-E527-A5CB-421C1CE541C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404099" y="4005352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D1CAB8F0-0055-E057-4C4A-7B3C6F7B941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04100" y="3474295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8F5B73D-560B-E470-3B25-EAD525666B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04099" y="3711597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1960F0BA-603E-23D9-F49B-C5B4462632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04100" y="3226719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BBA2ABA5-D670-2BB6-7840-47F6198C0D4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766301" y="2942951"/>
            <a:ext cx="2057405" cy="1403131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1333">
                <a:solidFill>
                  <a:schemeClr val="bg2">
                    <a:lumMod val="50000"/>
                  </a:schemeClr>
                </a:solidFill>
                <a:latin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CBEE0231-5854-76AF-A0C6-70879C2EA77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66301" y="2411894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1333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0376ABB2-52CB-85AB-C186-532F75164A9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66301" y="2649196"/>
            <a:ext cx="2057405" cy="22658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200"/>
              </a:spcBef>
              <a:buFontTx/>
              <a:buNone/>
              <a:defRPr sz="933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3880F57-14E0-B28C-BF79-E4DCF3B7D67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766301" y="2164318"/>
            <a:ext cx="2057404" cy="265176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400"/>
              </a:spcBef>
              <a:buFontTx/>
              <a:buNone/>
              <a:defRPr sz="2400" b="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8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1627699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2311012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2823521" indent="0">
              <a:buFontTx/>
              <a:buNone/>
              <a:defRPr sz="1333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0796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LO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3BFE9B15-7828-3FC3-BCF0-23F89A130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79F16E-B355-8896-6563-603510529C31}"/>
              </a:ext>
            </a:extLst>
          </p:cNvPr>
          <p:cNvSpPr/>
          <p:nvPr userDrawn="1"/>
        </p:nvSpPr>
        <p:spPr>
          <a:xfrm>
            <a:off x="0" y="1381256"/>
            <a:ext cx="12192000" cy="71725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5A15EA-E928-94AA-543D-8EA2FF0183F9}"/>
              </a:ext>
            </a:extLst>
          </p:cNvPr>
          <p:cNvSpPr/>
          <p:nvPr userDrawn="1"/>
        </p:nvSpPr>
        <p:spPr>
          <a:xfrm flipV="1">
            <a:off x="0" y="508996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F43A3E-D43D-124C-0C49-E1D720395FC6}"/>
              </a:ext>
            </a:extLst>
          </p:cNvPr>
          <p:cNvSpPr/>
          <p:nvPr userDrawn="1"/>
        </p:nvSpPr>
        <p:spPr>
          <a:xfrm>
            <a:off x="0" y="35607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CD9C284-B78C-1241-4B2A-F563F642D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2918" y="4478187"/>
            <a:ext cx="8086165" cy="347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467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34FF7EA-90ED-54BC-F712-E8CE0FF23D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2918" y="1902070"/>
            <a:ext cx="8086165" cy="243567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D91CB-444B-B15F-7D27-F8959442EE8D}"/>
              </a:ext>
            </a:extLst>
          </p:cNvPr>
          <p:cNvSpPr txBox="1"/>
          <p:nvPr userDrawn="1"/>
        </p:nvSpPr>
        <p:spPr>
          <a:xfrm rot="10800000">
            <a:off x="5799204" y="4061509"/>
            <a:ext cx="612668" cy="1564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566">
                <a:solidFill>
                  <a:schemeClr val="tx2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rPr>
              <a:t>“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168394-A768-2D2C-2FE6-DB4613D6BDFB}"/>
              </a:ext>
            </a:extLst>
          </p:cNvPr>
          <p:cNvCxnSpPr>
            <a:cxnSpLocks/>
          </p:cNvCxnSpPr>
          <p:nvPr userDrawn="1"/>
        </p:nvCxnSpPr>
        <p:spPr>
          <a:xfrm>
            <a:off x="2052918" y="5174503"/>
            <a:ext cx="3798304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F7CCAE-8B92-5A79-CBAF-C805450DD64B}"/>
              </a:ext>
            </a:extLst>
          </p:cNvPr>
          <p:cNvCxnSpPr>
            <a:cxnSpLocks/>
          </p:cNvCxnSpPr>
          <p:nvPr userDrawn="1"/>
        </p:nvCxnSpPr>
        <p:spPr>
          <a:xfrm>
            <a:off x="6340779" y="5174503"/>
            <a:ext cx="3798304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9A1B02-4A67-4CC9-F283-AC371711F42A}"/>
              </a:ext>
            </a:extLst>
          </p:cNvPr>
          <p:cNvGrpSpPr/>
          <p:nvPr userDrawn="1"/>
        </p:nvGrpSpPr>
        <p:grpSpPr>
          <a:xfrm>
            <a:off x="2052918" y="1265603"/>
            <a:ext cx="8086165" cy="1564403"/>
            <a:chOff x="6158753" y="6234204"/>
            <a:chExt cx="24258494" cy="46932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A3E7C50-8DF7-896F-E1BB-D5842FE7F8E9}"/>
                </a:ext>
              </a:extLst>
            </p:cNvPr>
            <p:cNvSpPr txBox="1"/>
            <p:nvPr userDrawn="1"/>
          </p:nvSpPr>
          <p:spPr>
            <a:xfrm>
              <a:off x="17368997" y="6234204"/>
              <a:ext cx="1838004" cy="46932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566">
                  <a:solidFill>
                    <a:schemeClr val="tx2"/>
                  </a:solidFill>
                  <a:latin typeface="NVIDIA Sans Light" panose="020B0303020203020204" pitchFamily="34" charset="0"/>
                  <a:cs typeface="NVIDIA Sans Light" panose="020B0303020203020204" pitchFamily="34" charset="0"/>
                </a:rPr>
                <a:t>“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4E42D4-651A-0018-08AF-103C03C79F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DE2FD7-58D2-230B-D513-D6416CD17B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3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SHO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and white background&#10;&#10;Description automatically generated">
            <a:extLst>
              <a:ext uri="{FF2B5EF4-FFF2-40B4-BE49-F238E27FC236}">
                <a16:creationId xmlns:a16="http://schemas.microsoft.com/office/drawing/2014/main" id="{61701B74-047D-F92D-ADA0-7BF31D83E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5FB945-6B24-57D3-B359-4FC5884B9E2A}"/>
              </a:ext>
            </a:extLst>
          </p:cNvPr>
          <p:cNvSpPr/>
          <p:nvPr userDrawn="1"/>
        </p:nvSpPr>
        <p:spPr>
          <a:xfrm>
            <a:off x="0" y="1381256"/>
            <a:ext cx="12192000" cy="71725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A1354-6E59-B3D9-5AE9-EFF6955F88F2}"/>
              </a:ext>
            </a:extLst>
          </p:cNvPr>
          <p:cNvSpPr/>
          <p:nvPr userDrawn="1"/>
        </p:nvSpPr>
        <p:spPr>
          <a:xfrm flipV="1">
            <a:off x="0" y="508996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807B0F-0A81-6159-CB17-9A246F14A280}"/>
              </a:ext>
            </a:extLst>
          </p:cNvPr>
          <p:cNvSpPr/>
          <p:nvPr userDrawn="1"/>
        </p:nvSpPr>
        <p:spPr>
          <a:xfrm>
            <a:off x="0" y="356077"/>
            <a:ext cx="12192000" cy="140608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688F64-F571-BC4C-9D1B-F87497A44084}"/>
              </a:ext>
            </a:extLst>
          </p:cNvPr>
          <p:cNvSpPr/>
          <p:nvPr userDrawn="1"/>
        </p:nvSpPr>
        <p:spPr>
          <a:xfrm>
            <a:off x="0" y="1381256"/>
            <a:ext cx="12192000" cy="71725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9BB071F-1DED-7BC0-205E-742D1CC39A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2918" y="3959443"/>
            <a:ext cx="8086165" cy="347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1467" i="1" cap="none" baseline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— Quote source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52C8912-97F2-5FEC-2170-801AFD44E7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52918" y="2351184"/>
            <a:ext cx="8086165" cy="146774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FontTx/>
              <a:buNone/>
              <a:defRPr sz="4000" cap="none" baseline="0">
                <a:solidFill>
                  <a:schemeClr val="bg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Click to add quote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182597-2C50-3A4E-9225-0ED4ED207042}"/>
              </a:ext>
            </a:extLst>
          </p:cNvPr>
          <p:cNvGrpSpPr/>
          <p:nvPr userDrawn="1"/>
        </p:nvGrpSpPr>
        <p:grpSpPr>
          <a:xfrm>
            <a:off x="2052918" y="1755688"/>
            <a:ext cx="8086165" cy="3398331"/>
            <a:chOff x="6158753" y="6264684"/>
            <a:chExt cx="24258494" cy="1019499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B0E8CB-44E4-719C-A5CF-735DA9699441}"/>
                </a:ext>
              </a:extLst>
            </p:cNvPr>
            <p:cNvGrpSpPr/>
            <p:nvPr userDrawn="1"/>
          </p:nvGrpSpPr>
          <p:grpSpPr>
            <a:xfrm>
              <a:off x="17368996" y="6264684"/>
              <a:ext cx="1866618" cy="10194995"/>
              <a:chOff x="17368996" y="5634063"/>
              <a:chExt cx="1866618" cy="10194995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D0B919-1FC7-23E4-68BE-05C833FAB722}"/>
                  </a:ext>
                </a:extLst>
              </p:cNvPr>
              <p:cNvSpPr txBox="1"/>
              <p:nvPr/>
            </p:nvSpPr>
            <p:spPr>
              <a:xfrm>
                <a:off x="17368996" y="5634063"/>
                <a:ext cx="1838007" cy="4693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566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BD82AED-32A6-66BD-FAD0-B98CE3AFC77E}"/>
                  </a:ext>
                </a:extLst>
              </p:cNvPr>
              <p:cNvSpPr txBox="1"/>
              <p:nvPr/>
            </p:nvSpPr>
            <p:spPr>
              <a:xfrm rot="10800000">
                <a:off x="17397610" y="11135848"/>
                <a:ext cx="1838004" cy="4693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9566">
                    <a:solidFill>
                      <a:schemeClr val="tx2"/>
                    </a:solidFill>
                    <a:latin typeface="NVIDIA Sans Light" panose="020B0303020203020204" pitchFamily="34" charset="0"/>
                    <a:cs typeface="NVIDIA Sans Light" panose="020B0303020203020204" pitchFamily="34" charset="0"/>
                  </a:rPr>
                  <a:t>“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1EC44D-F0B4-790F-3089-A3B3D01B7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DAC6E7-C5E7-D30C-B66F-007182DE7A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7454586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77AA061-58A0-8C4F-C050-0B149A72E6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58753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16F238-457C-1E6C-1D73-143F4C3F61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9022336" y="15144241"/>
              <a:ext cx="11394911" cy="0"/>
            </a:xfrm>
            <a:prstGeom prst="line">
              <a:avLst/>
            </a:prstGeom>
            <a:ln w="317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047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ADFB-9B91-6970-ABBF-11F796150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5C8CD-323A-D940-5051-462F7301B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8313A-9D83-EAF2-8411-3E42F430AE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5907AB-B102-8598-87DE-D99146E241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30EA8-2339-E314-3823-E6956609C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072E7-3B55-11DA-8F76-299AC8B8B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469A2-BE1B-C73D-23F2-600DF5EA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7D645-915F-44EE-73F5-348CAAC17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01849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571690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5716902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5734873" y="1798320"/>
            <a:ext cx="188976" cy="5059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39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green and white&#10;&#10;Description automatically generated">
            <a:extLst>
              <a:ext uri="{FF2B5EF4-FFF2-40B4-BE49-F238E27FC236}">
                <a16:creationId xmlns:a16="http://schemas.microsoft.com/office/drawing/2014/main" id="{F680AE5A-C426-36FD-E875-65C352F89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289" y="621745"/>
            <a:ext cx="6158896" cy="19812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3000" b="1" kern="0" cap="none" baseline="0" dirty="0" smtClean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854178" indent="0">
              <a:buFontTx/>
              <a:buNone/>
              <a:defRPr lang="en-US" sz="2666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1627699" indent="0">
              <a:buFontTx/>
              <a:buNone/>
              <a:defRPr lang="en-US" sz="2666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2311012" indent="0">
              <a:buFontTx/>
              <a:buNone/>
              <a:defRPr lang="en-US" sz="2666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2823521" indent="0">
              <a:buFontTx/>
              <a:buNone/>
              <a:defRPr lang="en-US" sz="2666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0" y="0"/>
            <a:ext cx="188976" cy="2499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1333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4753" y="3590667"/>
            <a:ext cx="7577959" cy="182539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1467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854179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1627698" indent="0" algn="l">
              <a:lnSpc>
                <a:spcPct val="90000"/>
              </a:lnSpc>
              <a:buFontTx/>
              <a:buNone/>
              <a:defRPr sz="2513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2311012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4754" y="3008254"/>
            <a:ext cx="7577959" cy="584755"/>
          </a:xfrm>
          <a:prstGeom prst="rect">
            <a:avLst/>
          </a:prstGeom>
        </p:spPr>
        <p:txBody>
          <a:bodyPr/>
          <a:lstStyle>
            <a:lvl1pPr algn="l">
              <a:defRPr sz="4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714" y="2082682"/>
            <a:ext cx="785753" cy="7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5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42" y="257844"/>
            <a:ext cx="2788664" cy="96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5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1_CONFIDENTIAL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8200" y="1615440"/>
            <a:ext cx="10515600" cy="455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152385" marR="0" lvl="0" indent="-16931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NVIDIA Sans"/>
              <a:buChar char="•"/>
              <a:defRPr sz="1467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marL="304770" marR="0" lvl="1" indent="-16085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NVIDIA Sans"/>
              <a:buChar char="•"/>
              <a:defRPr sz="1333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marL="457154" marR="0" lvl="2" indent="-15238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NVIDIA Sans"/>
              <a:buChar char="•"/>
              <a:defRPr sz="1200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marL="609539" marR="0" lvl="3" indent="-14391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NVIDIA Sans"/>
              <a:buChar char="•"/>
              <a:defRPr sz="1067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marL="761924" marR="0" lvl="4" indent="-13545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NVIDIA Sans"/>
              <a:buChar char="•"/>
              <a:defRPr sz="933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marL="914309" marR="0" lvl="5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marL="1066693" marR="0" lvl="6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marL="1219078" marR="0" lvl="7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marL="1371463" marR="0" lvl="8" indent="-19048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NVIDIA Sans"/>
              <a:buChar char="•"/>
              <a:defRPr sz="1800" i="0" u="none" strike="noStrike" cap="non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236162" y="6545262"/>
            <a:ext cx="2438400" cy="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33" rIns="30475" bIns="15233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7" i="0" u="none" strike="noStrike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NVIDIA CONFIDENTIAL. DO NOT DISTRIBUTE.</a:t>
            </a:r>
            <a:endParaRPr sz="6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2"/>
          </p:nvPr>
        </p:nvSpPr>
        <p:spPr>
          <a:xfrm>
            <a:off x="838200" y="829056"/>
            <a:ext cx="10515600" cy="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16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NVIDIA Sans"/>
              <a:buNone/>
              <a:defRPr sz="1600"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247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800"/>
              <a:buNone/>
              <a:defRPr sz="6933"/>
            </a:lvl9pPr>
          </a:lstStyle>
          <a:p>
            <a:endParaRPr/>
          </a:p>
        </p:txBody>
      </p:sp>
      <p:sp>
        <p:nvSpPr>
          <p:cNvPr id="405" name="Google Shape;405;p4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3733"/>
            </a:lvl9pPr>
          </a:lstStyle>
          <a:p>
            <a:endParaRPr/>
          </a:p>
        </p:txBody>
      </p:sp>
      <p:sp>
        <p:nvSpPr>
          <p:cNvPr id="406" name="Google Shape;406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3264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x_Timeline">
  <p:cSld name="1_Complex_Timelin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7" y="7577"/>
            <a:ext cx="12192000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7" name="Google Shape;387;p36"/>
          <p:cNvSpPr txBox="1">
            <a:spLocks noGrp="1"/>
          </p:cNvSpPr>
          <p:nvPr>
            <p:ph type="subTitle" idx="1"/>
          </p:nvPr>
        </p:nvSpPr>
        <p:spPr>
          <a:xfrm>
            <a:off x="838200" y="829056"/>
            <a:ext cx="10515600" cy="4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NVIDIA Sans"/>
              <a:buNone/>
              <a:defRPr sz="16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VIDIA Sans"/>
              <a:buNone/>
              <a:defRPr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72115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941F-88E5-4038-BD84-1F61E0BFA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6A75-3926-4B35-93B1-F23B60BBB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59FFC-62B1-4823-9979-573BEC5B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D95BC-C67D-4D17-B3D5-6D69EC71ECD9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8B129-3DD1-44A4-8BD7-BD1524496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759FE-F8DA-4F5A-BB2D-28EC953C5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5D9BD7-5D9B-4048-BB53-4B228B0E9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752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up Image">
  <p:cSld name="1_4-up Imag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1"/>
          <p:cNvSpPr>
            <a:spLocks noGrp="1"/>
          </p:cNvSpPr>
          <p:nvPr>
            <p:ph type="pic" idx="2"/>
          </p:nvPr>
        </p:nvSpPr>
        <p:spPr>
          <a:xfrm>
            <a:off x="6173587" y="1616604"/>
            <a:ext cx="2660800" cy="400680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1"/>
          <p:cNvSpPr>
            <a:spLocks noGrp="1"/>
          </p:cNvSpPr>
          <p:nvPr>
            <p:ph type="pic" idx="3"/>
          </p:nvPr>
        </p:nvSpPr>
        <p:spPr>
          <a:xfrm>
            <a:off x="3357417" y="1616604"/>
            <a:ext cx="2660800" cy="400680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21"/>
          <p:cNvSpPr>
            <a:spLocks noGrp="1"/>
          </p:cNvSpPr>
          <p:nvPr>
            <p:ph type="pic" idx="4"/>
          </p:nvPr>
        </p:nvSpPr>
        <p:spPr>
          <a:xfrm>
            <a:off x="545868" y="1616604"/>
            <a:ext cx="2656400" cy="400680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1"/>
          <p:cNvSpPr>
            <a:spLocks noGrp="1"/>
          </p:cNvSpPr>
          <p:nvPr>
            <p:ph type="pic" idx="5"/>
          </p:nvPr>
        </p:nvSpPr>
        <p:spPr>
          <a:xfrm>
            <a:off x="8989753" y="1616604"/>
            <a:ext cx="2656400" cy="4006800"/>
          </a:xfrm>
          <a:prstGeom prst="rect">
            <a:avLst/>
          </a:prstGeom>
          <a:solidFill>
            <a:srgbClr val="151617">
              <a:alpha val="60784"/>
            </a:srgbClr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21"/>
          <p:cNvSpPr txBox="1">
            <a:spLocks noGrp="1"/>
          </p:cNvSpPr>
          <p:nvPr>
            <p:ph type="body" idx="6"/>
          </p:nvPr>
        </p:nvSpPr>
        <p:spPr>
          <a:xfrm>
            <a:off x="3362445" y="5687988"/>
            <a:ext cx="26560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7"/>
          </p:nvPr>
        </p:nvSpPr>
        <p:spPr>
          <a:xfrm>
            <a:off x="543509" y="5687988"/>
            <a:ext cx="26488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8"/>
          </p:nvPr>
        </p:nvSpPr>
        <p:spPr>
          <a:xfrm>
            <a:off x="3362445" y="5917189"/>
            <a:ext cx="26560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9"/>
          </p:nvPr>
        </p:nvSpPr>
        <p:spPr>
          <a:xfrm>
            <a:off x="543509" y="5917189"/>
            <a:ext cx="26488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3"/>
          </p:nvPr>
        </p:nvSpPr>
        <p:spPr>
          <a:xfrm>
            <a:off x="6175844" y="5687988"/>
            <a:ext cx="26488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4"/>
          </p:nvPr>
        </p:nvSpPr>
        <p:spPr>
          <a:xfrm>
            <a:off x="6175844" y="5917189"/>
            <a:ext cx="26488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15"/>
          </p:nvPr>
        </p:nvSpPr>
        <p:spPr>
          <a:xfrm>
            <a:off x="8992013" y="5687988"/>
            <a:ext cx="26492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6"/>
          </p:nvPr>
        </p:nvSpPr>
        <p:spPr>
          <a:xfrm>
            <a:off x="8992013" y="5917189"/>
            <a:ext cx="2649200" cy="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ctr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9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078" marR="0" lvl="1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00027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ING Layout">
  <p:cSld name="1_CODING Layou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/>
          <p:nvPr/>
        </p:nvSpPr>
        <p:spPr>
          <a:xfrm>
            <a:off x="10896600" y="6111239"/>
            <a:ext cx="1295600" cy="74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83" name="Google Shape;383;p32"/>
          <p:cNvSpPr txBox="1">
            <a:spLocks noGrp="1"/>
          </p:cNvSpPr>
          <p:nvPr>
            <p:ph type="title"/>
          </p:nvPr>
        </p:nvSpPr>
        <p:spPr>
          <a:xfrm>
            <a:off x="865632" y="100689"/>
            <a:ext cx="4880000" cy="11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Mono"/>
              <a:buNone/>
              <a:defRPr sz="2400" b="1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7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2"/>
          <p:cNvSpPr txBox="1">
            <a:spLocks noGrp="1"/>
          </p:cNvSpPr>
          <p:nvPr>
            <p:ph type="body" idx="1"/>
          </p:nvPr>
        </p:nvSpPr>
        <p:spPr>
          <a:xfrm>
            <a:off x="865632" y="2329397"/>
            <a:ext cx="4880000" cy="37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97894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1219078" marR="0" lvl="1" indent="-38942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sz="1333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828617" marR="0" lvl="2" indent="-38096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2438156" marR="0" lvl="3" indent="-37249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sz="1067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3047695" marR="0" lvl="4" indent="-36403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sz="933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body" idx="2"/>
          </p:nvPr>
        </p:nvSpPr>
        <p:spPr>
          <a:xfrm>
            <a:off x="865632" y="1243923"/>
            <a:ext cx="4880000" cy="4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609539" marR="0" lvl="0" indent="-304770" algn="l" rtl="0">
              <a:lnSpc>
                <a:spcPct val="90000"/>
              </a:lnSpc>
              <a:spcBef>
                <a:spcPts val="267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1219078" marR="0" lvl="1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marR="0" lvl="2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marR="0" lvl="3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marR="0" lvl="4" indent="-304770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marR="0" lvl="5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6773" marR="0" lvl="6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312" marR="0" lvl="7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5851" marR="0" lvl="8" indent="-42329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6" name="Google Shape;386;p32"/>
          <p:cNvSpPr/>
          <p:nvPr/>
        </p:nvSpPr>
        <p:spPr>
          <a:xfrm>
            <a:off x="6720947" y="0"/>
            <a:ext cx="54712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0967" tIns="731533" rIns="60967" bIns="30467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333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387" name="Google Shape;387;p32"/>
          <p:cNvGrpSpPr/>
          <p:nvPr/>
        </p:nvGrpSpPr>
        <p:grpSpPr>
          <a:xfrm>
            <a:off x="0" y="6501472"/>
            <a:ext cx="776856" cy="361021"/>
            <a:chOff x="0" y="19504414"/>
            <a:chExt cx="2330569" cy="1083065"/>
          </a:xfrm>
        </p:grpSpPr>
        <p:sp>
          <p:nvSpPr>
            <p:cNvPr id="388" name="Google Shape;388;p32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33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89" name="Google Shape;389;p32" descr="A picture containing shape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0" name="Google Shape;390;p32"/>
          <p:cNvCxnSpPr/>
          <p:nvPr/>
        </p:nvCxnSpPr>
        <p:spPr>
          <a:xfrm>
            <a:off x="0" y="1897743"/>
            <a:ext cx="5745600" cy="0"/>
          </a:xfrm>
          <a:prstGeom prst="straightConnector1">
            <a:avLst/>
          </a:prstGeom>
          <a:noFill/>
          <a:ln w="317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1" name="Google Shape;391;p3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019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D95D-F878-AA36-4F1E-41678466A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CC9E6-8708-0745-6BFA-6CF8609C2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CD18A-2B25-F4D3-5400-C87EA2853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01CAA-3447-3CDC-2D6E-CFC4E263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0520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p482"/>
          <p:cNvSpPr txBox="1">
            <a:spLocks noGrp="1"/>
          </p:cNvSpPr>
          <p:nvPr>
            <p:ph type="title"/>
          </p:nvPr>
        </p:nvSpPr>
        <p:spPr>
          <a:xfrm>
            <a:off x="553720" y="734696"/>
            <a:ext cx="11084800" cy="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95" name="Google Shape;3995;p482"/>
          <p:cNvSpPr txBox="1">
            <a:spLocks noGrp="1"/>
          </p:cNvSpPr>
          <p:nvPr>
            <p:ph type="body" idx="1"/>
          </p:nvPr>
        </p:nvSpPr>
        <p:spPr>
          <a:xfrm>
            <a:off x="568960" y="2336705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39" lvl="0" indent="-3047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2266">
                <a:solidFill>
                  <a:schemeClr val="dk2"/>
                </a:solidFill>
              </a:defRPr>
            </a:lvl1pPr>
            <a:lvl2pPr marL="1219078" lvl="1" indent="-3047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>
                <a:solidFill>
                  <a:schemeClr val="dk2"/>
                </a:solidFill>
              </a:defRPr>
            </a:lvl2pPr>
            <a:lvl3pPr marL="1828617" lvl="2" indent="-30477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>
                <a:solidFill>
                  <a:schemeClr val="dk2"/>
                </a:solidFill>
              </a:defRPr>
            </a:lvl3pPr>
            <a:lvl4pPr marL="2438156" lvl="3" indent="-431757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>
                <a:solidFill>
                  <a:schemeClr val="lt1"/>
                </a:solidFill>
              </a:defRPr>
            </a:lvl4pPr>
            <a:lvl5pPr marL="3047695" lvl="4" indent="-44868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>
                <a:solidFill>
                  <a:schemeClr val="lt1"/>
                </a:solidFill>
              </a:defRPr>
            </a:lvl5pPr>
            <a:lvl6pPr marL="3657234" lvl="5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4266773" lvl="6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4876312" lvl="7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5485851" lvl="8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  <p:sp>
        <p:nvSpPr>
          <p:cNvPr id="3996" name="Google Shape;3996;p482"/>
          <p:cNvSpPr txBox="1">
            <a:spLocks noGrp="1"/>
          </p:cNvSpPr>
          <p:nvPr>
            <p:ph type="body" idx="2"/>
          </p:nvPr>
        </p:nvSpPr>
        <p:spPr>
          <a:xfrm>
            <a:off x="553720" y="1314815"/>
            <a:ext cx="110848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39" lvl="0" indent="-30477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000"/>
              <a:buFont typeface="Trebuchet MS"/>
              <a:buNone/>
              <a:defRPr sz="2666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078" lvl="1" indent="-30477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Trebuchet MS"/>
              <a:buNone/>
              <a:defRPr sz="3066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617" lvl="2" indent="-30477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2300"/>
              <a:buFont typeface="Trebuchet MS"/>
              <a:buNone/>
              <a:defRPr sz="3066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156" lvl="3" indent="-304770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6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695" lvl="4" indent="-304770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6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234" lvl="5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6pPr>
            <a:lvl7pPr marL="4266773" lvl="6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7pPr>
            <a:lvl8pPr marL="4876312" lvl="7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8pPr>
            <a:lvl9pPr marL="5485851" lvl="8" indent="-431757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733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9121"/>
            <a:ext cx="11084560" cy="656590"/>
          </a:xfrm>
        </p:spPr>
        <p:txBody>
          <a:bodyPr/>
          <a:lstStyle>
            <a:lvl1pPr algn="ctr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44" indent="-25574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</a:defRPr>
            </a:lvl1pPr>
            <a:lvl2pPr marL="888929" indent="-25398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333">
                <a:solidFill>
                  <a:schemeClr val="accent4"/>
                </a:solidFill>
              </a:defRPr>
            </a:lvl2pPr>
            <a:lvl3pPr marL="1398653" indent="-18872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200">
                <a:solidFill>
                  <a:schemeClr val="accent4"/>
                </a:solidFill>
              </a:defRPr>
            </a:lvl3pPr>
            <a:lvl4pPr marL="1971870" indent="-25398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067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2352839" indent="-25398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209041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49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0993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89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860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04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/ Segue">
  <p:cSld name="Transition / Segu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400FF"/>
          </a:solidFill>
          <a:ln>
            <a:noFill/>
          </a:ln>
        </p:spPr>
        <p:txBody>
          <a:bodyPr spcFirstLastPara="1" wrap="square" lIns="60967" tIns="30467" rIns="60967" bIns="304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2071189" y="2665703"/>
            <a:ext cx="8049600" cy="1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3866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45685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">
  <p:cSld name="1_Title, Sub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829056"/>
            <a:ext cx="10515600" cy="46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75" tIns="15225" rIns="30475" bIns="15225" anchor="t" anchorCtr="0">
            <a:noAutofit/>
          </a:bodyPr>
          <a:lstStyle>
            <a:lvl1pPr marL="304785" marR="0" lvl="0" indent="-15239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69" marR="0" lvl="1" indent="-15239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355" marR="0" lvl="2" indent="-15239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219139" marR="0" lvl="3" indent="-15239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23924" marR="0" lvl="4" indent="-15239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828708" marR="0" lvl="5" indent="-2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133494" marR="0" lvl="6" indent="-2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438278" marR="0" lvl="7" indent="-2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743063" marR="0" lvl="8" indent="-22858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0515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21CF0B-0C71-A2D0-0E11-B7DAD649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4CA54-DFBA-8C60-9814-F3914F159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3EA09-7ECC-3559-4AF1-AE28BDAC6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0165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45CD-75F0-4F16-835C-E250DC96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C0506-708D-366F-85DC-6193EC54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0E1482-495E-8810-6CEF-1C26F9BFC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42170-5C63-BE96-938A-1ADB6A2C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3DF78-4923-C8D8-71E1-06743B62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F351F-2DBE-DAE0-7433-AD4BC77FA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613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C632-59CE-A941-9D68-FE7213C4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5801E4-C192-5868-11D1-C0BDF567D4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2924F-CDFA-F417-B71D-22F5642E8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DB8A5-06B3-8EBA-8A39-B21BFB0DC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3E554-A063-DDAD-3D66-A0D173B4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4BDEE-D09B-EB29-AE80-112B8E115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6308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image" Target="../media/image2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8" Type="http://schemas.openxmlformats.org/officeDocument/2006/relationships/slideLayout" Target="../slideLayouts/slideLayout21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424DF-0D6D-582C-68AA-C3637314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8DE73-1D9B-18F5-FD94-7E7E39C0E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DA46F-B5DC-E7D8-A0A1-C339D2858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0EB39-F645-0B4A-BE2C-8579F4A417FC}" type="datetimeFigureOut">
              <a:rPr lang="en-NL" smtClean="0"/>
              <a:t>9/9/24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1CABE-52E0-4F65-45B9-FF487F1C1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75CEB-7105-C65F-3945-7D86243C2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CC272-FF3B-ED43-B651-5E6A36AF765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68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11353800" y="6501472"/>
            <a:ext cx="838200" cy="357594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333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74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7" r:id="rId44"/>
    <p:sldLayoutId id="2147483708" r:id="rId45"/>
    <p:sldLayoutId id="2147483713" r:id="rId46"/>
    <p:sldLayoutId id="2147483715" r:id="rId47"/>
    <p:sldLayoutId id="2147483716" r:id="rId48"/>
    <p:sldLayoutId id="2147483717" r:id="rId49"/>
    <p:sldLayoutId id="2147483718" r:id="rId5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914309" rtl="0" eaLnBrk="1" latinLnBrk="0" hangingPunct="1">
        <a:lnSpc>
          <a:spcPct val="90000"/>
        </a:lnSpc>
        <a:spcBef>
          <a:spcPct val="0"/>
        </a:spcBef>
        <a:buNone/>
        <a:defRPr sz="24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NVIDIA Sans" panose="020B0503020203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NVIDIA Sans" panose="020B0503020203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docs.google.com/spreadsheets/d/1zthOg-z1wTAHymdNf6mA2cvjru8OAWflWp7Tl9vdTdk/edit#gid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55.png"/><Relationship Id="rId5" Type="http://schemas.openxmlformats.org/officeDocument/2006/relationships/hyperlink" Target="https://docs.google.com/spreadsheets/d/1zthOg-z1wTAHymdNf6mA2cvjru8OAWflWp7Tl9vdTdk/edit#gid=0" TargetMode="Externa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5.png"/><Relationship Id="rId5" Type="http://schemas.openxmlformats.org/officeDocument/2006/relationships/image" Target="../media/image57.png"/><Relationship Id="rId4" Type="http://schemas.openxmlformats.org/officeDocument/2006/relationships/hyperlink" Target="https://docs.google.com/spreadsheets/d/1zthOg-z1wTAHymdNf6mA2cvjru8OAWflWp7Tl9vdTdk/edit#gid=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5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5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3163C8-3EEC-9DF7-E5C0-7FB03765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0"/>
            <a:ext cx="3175000" cy="124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B2E1B9-70BF-52A0-2273-A8D046FD0B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302E50-4985-E9F7-0827-028029F69A2C}"/>
              </a:ext>
            </a:extLst>
          </p:cNvPr>
          <p:cNvSpPr txBox="1"/>
          <p:nvPr/>
        </p:nvSpPr>
        <p:spPr>
          <a:xfrm>
            <a:off x="2550693" y="2448076"/>
            <a:ext cx="82578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4000" b="1" dirty="0">
                <a:latin typeface="Calibri" panose="020F0502020204030204" pitchFamily="34" charset="0"/>
                <a:cs typeface="Calibri" panose="020F0502020204030204" pitchFamily="34" charset="0"/>
              </a:rPr>
              <a:t>EAGE HPC Workshop Hackathon 2024</a:t>
            </a:r>
          </a:p>
          <a:p>
            <a:r>
              <a:rPr lang="en-US" sz="4000" b="0" i="0" dirty="0">
                <a:solidFill>
                  <a:srgbClr val="66666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Embeddings for Pre-Stack Seismic Data</a:t>
            </a:r>
          </a:p>
          <a:p>
            <a:endParaRPr lang="en-AE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D6BA1D-2EF8-56F2-43A6-DB886ED5B5A4}"/>
              </a:ext>
            </a:extLst>
          </p:cNvPr>
          <p:cNvSpPr txBox="1"/>
          <p:nvPr/>
        </p:nvSpPr>
        <p:spPr>
          <a:xfrm>
            <a:off x="5550568" y="6031832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11 September, 2024</a:t>
            </a:r>
          </a:p>
        </p:txBody>
      </p:sp>
    </p:spTree>
    <p:extLst>
      <p:ext uri="{BB962C8B-B14F-4D97-AF65-F5344CB8AC3E}">
        <p14:creationId xmlns:p14="http://schemas.microsoft.com/office/powerpoint/2010/main" val="78901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73ED-B709-DA64-E460-A417B69C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Need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9400B-0A84-D7F3-072A-3CC958613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Manipulations on PB of data</a:t>
            </a:r>
          </a:p>
          <a:p>
            <a:r>
              <a:rPr lang="en-AE" dirty="0"/>
              <a:t>Checkpointing during inversion</a:t>
            </a:r>
          </a:p>
          <a:p>
            <a:r>
              <a:rPr lang="en-AE" dirty="0"/>
              <a:t>Similarity search</a:t>
            </a:r>
          </a:p>
          <a:p>
            <a:r>
              <a:rPr lang="en-AE" dirty="0"/>
              <a:t>Etc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B6801C10-4A79-03CC-A425-E68559E4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40" y="0"/>
            <a:ext cx="5472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A5C123-ADE5-BA45-531C-6EF312FD3077}"/>
              </a:ext>
            </a:extLst>
          </p:cNvPr>
          <p:cNvSpPr txBox="1"/>
          <p:nvPr/>
        </p:nvSpPr>
        <p:spPr>
          <a:xfrm>
            <a:off x="144379" y="6383335"/>
            <a:ext cx="618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www.researchgate.net</a:t>
            </a:r>
            <a:r>
              <a:rPr lang="en-US" sz="800" dirty="0"/>
              <a:t>/publication/342247689_Improvement_of_Gulf_of_Suez_subsurface_image_under_the_salt_layers_through_re-processing_of_seismic_data-a_case_study_Improvement_of_Gulf_of_Suez_subsurface_image_under_the_salt_layers_through_re-proc/</a:t>
            </a:r>
            <a:r>
              <a:rPr lang="en-US" sz="800" dirty="0" err="1"/>
              <a:t>figures?lo</a:t>
            </a:r>
            <a:r>
              <a:rPr lang="en-US" sz="800" dirty="0"/>
              <a:t>=1</a:t>
            </a:r>
            <a:endParaRPr lang="en-AE" sz="800" dirty="0"/>
          </a:p>
        </p:txBody>
      </p:sp>
    </p:spTree>
    <p:extLst>
      <p:ext uri="{BB962C8B-B14F-4D97-AF65-F5344CB8AC3E}">
        <p14:creationId xmlns:p14="http://schemas.microsoft.com/office/powerpoint/2010/main" val="59432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0DE0F-2518-44D7-B75F-5609957E1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0E8C-7E91-7A7D-0E62-69038D56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u="sng" dirty="0"/>
              <a:t>Problem</a:t>
            </a:r>
            <a:r>
              <a:rPr lang="en-AE" dirty="0"/>
              <a:t>: </a:t>
            </a:r>
            <a:r>
              <a:rPr lang="en-AE" b="1" dirty="0"/>
              <a:t>Large amounts of heavy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5B27A-A14C-AD0B-0BB4-0849767FA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895" y="1825625"/>
            <a:ext cx="10327105" cy="4351338"/>
          </a:xfrm>
        </p:spPr>
        <p:txBody>
          <a:bodyPr/>
          <a:lstStyle/>
          <a:p>
            <a:pPr marL="0" indent="0">
              <a:buNone/>
            </a:pPr>
            <a:r>
              <a:rPr lang="en-AE" dirty="0"/>
              <a:t>- Can we compress the data?</a:t>
            </a:r>
          </a:p>
          <a:p>
            <a:pPr marL="0" indent="0">
              <a:buNone/>
            </a:pPr>
            <a:r>
              <a:rPr lang="en-AE" dirty="0"/>
              <a:t>- Yes, we can. Methods like BitComp help with it.</a:t>
            </a:r>
          </a:p>
          <a:p>
            <a:pPr>
              <a:buFontTx/>
              <a:buChar char="-"/>
            </a:pPr>
            <a:r>
              <a:rPr lang="en-AE" dirty="0"/>
              <a:t>Is the problem solved?</a:t>
            </a:r>
          </a:p>
          <a:p>
            <a:pPr>
              <a:buFontTx/>
              <a:buChar char="-"/>
            </a:pPr>
            <a:r>
              <a:rPr lang="en-AE" dirty="0"/>
              <a:t>No. Seismic data is large and redundant. Deep learning showed the promise of embeddings in the latent space but it is not explored yet.</a:t>
            </a:r>
          </a:p>
          <a:p>
            <a:pPr>
              <a:buFontTx/>
              <a:buChar char="-"/>
            </a:pPr>
            <a:r>
              <a:rPr lang="en-AE" dirty="0"/>
              <a:t>Is it only about compression?</a:t>
            </a:r>
          </a:p>
          <a:p>
            <a:pPr>
              <a:buFontTx/>
              <a:buChar char="-"/>
            </a:pPr>
            <a:r>
              <a:rPr lang="en-AE" dirty="0"/>
              <a:t>No.</a:t>
            </a:r>
          </a:p>
          <a:p>
            <a:pPr>
              <a:buFontTx/>
              <a:buChar char="-"/>
            </a:pPr>
            <a:r>
              <a:rPr lang="en-AE" dirty="0"/>
              <a:t>If we have an efficient method to preserve meaningful info with fewer bytes we will kill many birds with one stone</a:t>
            </a:r>
          </a:p>
          <a:p>
            <a:pPr>
              <a:buFontTx/>
              <a:buChar char="-"/>
            </a:pP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6F6C1-25EB-D702-6C73-C818334B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FE31A-738D-5C87-2D3B-A7128ADDD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FAD1-0413-4264-7C0F-52D2D1EA0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u="sng" dirty="0"/>
              <a:t>Solution</a:t>
            </a:r>
            <a:r>
              <a:rPr lang="en-AE" dirty="0"/>
              <a:t>: </a:t>
            </a:r>
            <a:r>
              <a:rPr lang="en-AE" sz="4000" b="1" dirty="0"/>
              <a:t>Explore embeddings for seismic data</a:t>
            </a:r>
            <a:endParaRPr lang="en-AE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6EC08-71C4-AE4F-D61F-749C53625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895" y="1825625"/>
            <a:ext cx="10327105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en-AE" dirty="0"/>
              <a:t>&gt; </a:t>
            </a:r>
            <a:r>
              <a:rPr lang="en-AE" b="1" dirty="0"/>
              <a:t>Compress / decompress loselessly</a:t>
            </a:r>
          </a:p>
          <a:p>
            <a:pPr marL="0" indent="0">
              <a:buNone/>
            </a:pPr>
            <a:endParaRPr lang="en-AE" b="1" dirty="0"/>
          </a:p>
          <a:p>
            <a:pPr>
              <a:buFontTx/>
              <a:buChar char="-"/>
            </a:pPr>
            <a:r>
              <a:rPr lang="en-AE" dirty="0"/>
              <a:t>&gt; </a:t>
            </a:r>
            <a:r>
              <a:rPr lang="en-AE" b="1" dirty="0"/>
              <a:t>W</a:t>
            </a:r>
            <a:r>
              <a:rPr lang="en-US" b="1" dirty="0"/>
              <a:t>ha</a:t>
            </a:r>
            <a:r>
              <a:rPr lang="en-AE" b="1" dirty="0"/>
              <a:t>t value we could extract from deep embeddings?</a:t>
            </a:r>
          </a:p>
          <a:p>
            <a:pPr lvl="1">
              <a:buFontTx/>
              <a:buChar char="-"/>
            </a:pPr>
            <a:r>
              <a:rPr lang="en-US" dirty="0"/>
              <a:t>L</a:t>
            </a:r>
            <a:r>
              <a:rPr lang="en-AE" dirty="0"/>
              <a:t>and and marine cluster separately</a:t>
            </a:r>
          </a:p>
          <a:p>
            <a:pPr lvl="1">
              <a:buFontTx/>
              <a:buChar char="-"/>
            </a:pPr>
            <a:r>
              <a:rPr lang="en-AE" dirty="0"/>
              <a:t>Synthetic and real cluster separately</a:t>
            </a:r>
          </a:p>
          <a:p>
            <a:pPr lvl="1">
              <a:buFontTx/>
              <a:buChar char="-"/>
            </a:pPr>
            <a:r>
              <a:rPr lang="en-AE" dirty="0"/>
              <a:t>Can you ask data where the first arrival was?</a:t>
            </a:r>
          </a:p>
          <a:p>
            <a:pPr lvl="1">
              <a:buFontTx/>
              <a:buChar char="-"/>
            </a:pPr>
            <a:r>
              <a:rPr lang="en-AE" dirty="0"/>
              <a:t>Analogies with video analytics?</a:t>
            </a:r>
          </a:p>
          <a:p>
            <a:pPr>
              <a:buFontTx/>
              <a:buChar char="-"/>
            </a:pPr>
            <a:endParaRPr lang="en-A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60CD1-0445-4F6D-2E3B-1B799F6D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2C10D-DBEE-AFDA-F6F1-5860FEEE5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3A8EDA-5850-A589-E967-BF97ECD92C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CB0D110-2CCE-AE3E-BFD9-985993337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778" y="2386430"/>
            <a:ext cx="10515600" cy="1325563"/>
          </a:xfrm>
        </p:spPr>
        <p:txBody>
          <a:bodyPr>
            <a:normAutofit/>
          </a:bodyPr>
          <a:lstStyle/>
          <a:p>
            <a:r>
              <a:rPr lang="en-AE" sz="6000" b="1" dirty="0"/>
              <a:t>Data and starting notebook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8AB9C6-B6E3-B7C3-CB6A-F37BCA12D6F1}"/>
              </a:ext>
            </a:extLst>
          </p:cNvPr>
          <p:cNvSpPr txBox="1"/>
          <p:nvPr/>
        </p:nvSpPr>
        <p:spPr>
          <a:xfrm>
            <a:off x="3641558" y="4042611"/>
            <a:ext cx="574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You are encouraged to use your own ready-to-use datasets </a:t>
            </a:r>
          </a:p>
        </p:txBody>
      </p:sp>
    </p:spTree>
    <p:extLst>
      <p:ext uri="{BB962C8B-B14F-4D97-AF65-F5344CB8AC3E}">
        <p14:creationId xmlns:p14="http://schemas.microsoft.com/office/powerpoint/2010/main" val="180518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DDF7E-8803-6787-0935-8B30F0ED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Land data with groundroll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583B0-7E4C-55FE-2663-4B0F856E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CD04C-3CC9-0E24-777F-3DAC8A6D8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58" y="853096"/>
            <a:ext cx="9785283" cy="5458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C09C3F-9162-6212-C4B7-A8AB2E8D033F}"/>
              </a:ext>
            </a:extLst>
          </p:cNvPr>
          <p:cNvSpPr txBox="1"/>
          <p:nvPr/>
        </p:nvSpPr>
        <p:spPr>
          <a:xfrm>
            <a:off x="189290" y="6446520"/>
            <a:ext cx="3599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https://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wiki.seg.org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/wiki/2D_Vibroseis_Line_001</a:t>
            </a:r>
            <a:endParaRPr lang="en-AE" sz="1200" dirty="0" err="1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550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12704-C083-D946-55F3-C2C5865D7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CAFB-2DF1-C9EA-E2E2-70911A33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Marine streamer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938B9-5FBE-01EE-C2F2-9B909DA8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68" y="867423"/>
            <a:ext cx="8939463" cy="5123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0B38EF-4463-1C7A-B6A3-F75FE507CAD0}"/>
              </a:ext>
            </a:extLst>
          </p:cNvPr>
          <p:cNvSpPr txBox="1"/>
          <p:nvPr/>
        </p:nvSpPr>
        <p:spPr>
          <a:xfrm>
            <a:off x="215863" y="6256421"/>
            <a:ext cx="588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wiki.seg.org</a:t>
            </a:r>
            <a:r>
              <a:rPr lang="en-US" dirty="0"/>
              <a:t>/wiki/Mobil_AVO_viking_graben_line_12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9486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2FB77-47EB-C4FD-C3DF-98B9D5E1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AEC5D-182A-B5FF-3D46-0F33EC34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Land data with groundroll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04D4-D61D-73FF-0A51-DB7758DA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C4BE4-A271-9885-68E1-22287A5AA749}"/>
              </a:ext>
            </a:extLst>
          </p:cNvPr>
          <p:cNvSpPr txBox="1"/>
          <p:nvPr/>
        </p:nvSpPr>
        <p:spPr>
          <a:xfrm>
            <a:off x="189290" y="6446520"/>
            <a:ext cx="3599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https://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wiki.seg.org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/wiki/2D_Vibroseis_Line_001</a:t>
            </a:r>
            <a:endParaRPr lang="en-AE" sz="1200" dirty="0" err="1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4B150-E2E3-9357-4DE0-7F1F13E2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0" y="1406165"/>
            <a:ext cx="6238108" cy="404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D4D72-17CB-EF62-1EC8-E055F507B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403" y="1406165"/>
            <a:ext cx="5560843" cy="4045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1187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3C1E-119A-5750-821A-D8E7AEFA0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8F31-3F76-D8B6-7A7E-CBB21695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Marine streamer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5EE21-56E9-1688-24E1-E1194EAA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0" y="1297696"/>
            <a:ext cx="6315620" cy="426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76CA5A-4799-5E79-B1F9-D746471FA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10" y="1297696"/>
            <a:ext cx="5462725" cy="4273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677994-3D80-7082-2F8E-A97443AAF7FD}"/>
              </a:ext>
            </a:extLst>
          </p:cNvPr>
          <p:cNvSpPr txBox="1"/>
          <p:nvPr/>
        </p:nvSpPr>
        <p:spPr>
          <a:xfrm>
            <a:off x="215863" y="6256421"/>
            <a:ext cx="588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wiki.seg.org</a:t>
            </a:r>
            <a:r>
              <a:rPr lang="en-US" dirty="0"/>
              <a:t>/wiki/Mobil_AVO_viking_graben_line_12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99135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6973D-7690-1D38-FBDC-7D62D7D49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33BD-0E8C-EE5A-A795-C0941B84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0108"/>
            <a:ext cx="10515600" cy="1325563"/>
          </a:xfrm>
        </p:spPr>
        <p:txBody>
          <a:bodyPr/>
          <a:lstStyle/>
          <a:p>
            <a:r>
              <a:rPr lang="en-AE" dirty="0"/>
              <a:t>Evaluation: how to compare two shots?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51917-256F-7F00-5DC0-C8B4AA29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0" y="1297696"/>
            <a:ext cx="6315620" cy="426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041417-6FD1-491E-179E-760340577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10" y="1944437"/>
            <a:ext cx="5321300" cy="261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54EB8D-C593-690F-9A6E-315C2A24E5E0}"/>
              </a:ext>
            </a:extLst>
          </p:cNvPr>
          <p:cNvSpPr txBox="1"/>
          <p:nvPr/>
        </p:nvSpPr>
        <p:spPr>
          <a:xfrm>
            <a:off x="215863" y="6256421"/>
            <a:ext cx="588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wiki.seg.org</a:t>
            </a:r>
            <a:r>
              <a:rPr lang="en-US" dirty="0"/>
              <a:t>/wiki/Mobil_AVO_viking_graben_line_12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24925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87A6C-F3FA-C00F-5666-5DC8DF8D1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783B9-06B7-5902-3D9C-A83960523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590" y="2766218"/>
            <a:ext cx="10515600" cy="1325563"/>
          </a:xfrm>
        </p:spPr>
        <p:txBody>
          <a:bodyPr/>
          <a:lstStyle/>
          <a:p>
            <a:r>
              <a:rPr lang="en-AE" dirty="0"/>
              <a:t>Keep last 20 shots from each dataset for validation and testing [N/10/10]</a:t>
            </a:r>
          </a:p>
        </p:txBody>
      </p:sp>
    </p:spTree>
    <p:extLst>
      <p:ext uri="{BB962C8B-B14F-4D97-AF65-F5344CB8AC3E}">
        <p14:creationId xmlns:p14="http://schemas.microsoft.com/office/powerpoint/2010/main" val="391745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;p27">
            <a:extLst>
              <a:ext uri="{FF2B5EF4-FFF2-40B4-BE49-F238E27FC236}">
                <a16:creationId xmlns:a16="http://schemas.microsoft.com/office/drawing/2014/main" id="{6C21E60F-3211-1FD7-F497-3E70006AA6DB}"/>
              </a:ext>
            </a:extLst>
          </p:cNvPr>
          <p:cNvSpPr txBox="1">
            <a:spLocks/>
          </p:cNvSpPr>
          <p:nvPr/>
        </p:nvSpPr>
        <p:spPr>
          <a:xfrm>
            <a:off x="1806044" y="307576"/>
            <a:ext cx="9553934" cy="43298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None/>
            </a:pPr>
            <a:r>
              <a:rPr lang="en-US" dirty="0"/>
              <a:t>Meet your facilitators – Oleg and Nick</a:t>
            </a:r>
          </a:p>
        </p:txBody>
      </p:sp>
      <p:pic>
        <p:nvPicPr>
          <p:cNvPr id="5" name="Google Shape;123;p27">
            <a:extLst>
              <a:ext uri="{FF2B5EF4-FFF2-40B4-BE49-F238E27FC236}">
                <a16:creationId xmlns:a16="http://schemas.microsoft.com/office/drawing/2014/main" id="{FD867743-8EB6-9CE9-07DA-9B3B250076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1867" y="1172298"/>
            <a:ext cx="2023768" cy="2023768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6" name="Google Shape;124;p27">
            <a:extLst>
              <a:ext uri="{FF2B5EF4-FFF2-40B4-BE49-F238E27FC236}">
                <a16:creationId xmlns:a16="http://schemas.microsoft.com/office/drawing/2014/main" id="{2189CE24-8937-2423-97D0-149084858534}"/>
              </a:ext>
            </a:extLst>
          </p:cNvPr>
          <p:cNvSpPr txBox="1"/>
          <p:nvPr/>
        </p:nvSpPr>
        <p:spPr>
          <a:xfrm>
            <a:off x="4267532" y="1651293"/>
            <a:ext cx="577742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Oleg Ovcharenko (NVIDIA)</a:t>
            </a:r>
            <a:endParaRPr sz="1200" dirty="0"/>
          </a:p>
        </p:txBody>
      </p:sp>
      <p:sp>
        <p:nvSpPr>
          <p:cNvPr id="8" name="Google Shape;125;p27">
            <a:extLst>
              <a:ext uri="{FF2B5EF4-FFF2-40B4-BE49-F238E27FC236}">
                <a16:creationId xmlns:a16="http://schemas.microsoft.com/office/drawing/2014/main" id="{0896FD49-9134-715D-2168-525CF539F306}"/>
              </a:ext>
            </a:extLst>
          </p:cNvPr>
          <p:cNvSpPr txBox="1"/>
          <p:nvPr/>
        </p:nvSpPr>
        <p:spPr>
          <a:xfrm>
            <a:off x="4283725" y="1880602"/>
            <a:ext cx="6864566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Oleg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Senior Solutions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Architect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at NVIDIA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focusing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Generative AI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applications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and HPC in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energy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He received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PhD in Earth Science from KAUST where he was exploring data-driven methods for the initialization of full-waveform inversion. Oleg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broadly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interested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HPC and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applications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 </a:t>
            </a:r>
            <a:r>
              <a:rPr lang="de" sz="1400" dirty="0" err="1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geophysics</a:t>
            </a:r>
            <a:r>
              <a:rPr lang="de" sz="1400" dirty="0">
                <a:solidFill>
                  <a:srgbClr val="6E3C4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1200" dirty="0"/>
          </a:p>
        </p:txBody>
      </p:sp>
      <p:pic>
        <p:nvPicPr>
          <p:cNvPr id="2" name="Google Shape;123;p27">
            <a:extLst>
              <a:ext uri="{FF2B5EF4-FFF2-40B4-BE49-F238E27FC236}">
                <a16:creationId xmlns:a16="http://schemas.microsoft.com/office/drawing/2014/main" id="{B9803508-A8B9-A02A-A606-0D8324EC713A}"/>
              </a:ext>
            </a:extLst>
          </p:cNvPr>
          <p:cNvPicPr preferRelativeResize="0"/>
          <p:nvPr/>
        </p:nvPicPr>
        <p:blipFill>
          <a:blip r:embed="rId4"/>
          <a:srcRect l="14386" t="3065" r="8296" b="37285"/>
          <a:stretch/>
        </p:blipFill>
        <p:spPr>
          <a:xfrm>
            <a:off x="9685814" y="3545300"/>
            <a:ext cx="2263337" cy="2263337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3" name="Google Shape;124;p27">
            <a:extLst>
              <a:ext uri="{FF2B5EF4-FFF2-40B4-BE49-F238E27FC236}">
                <a16:creationId xmlns:a16="http://schemas.microsoft.com/office/drawing/2014/main" id="{E849C6A9-F0C0-05E2-A722-6D555EDA98B4}"/>
              </a:ext>
            </a:extLst>
          </p:cNvPr>
          <p:cNvSpPr txBox="1"/>
          <p:nvPr/>
        </p:nvSpPr>
        <p:spPr>
          <a:xfrm>
            <a:off x="6724166" y="4088862"/>
            <a:ext cx="577742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 b="1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Nick </a:t>
            </a:r>
            <a:r>
              <a:rPr lang="de" sz="1400" b="1" i="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Luiken</a:t>
            </a:r>
            <a:r>
              <a:rPr lang="de" sz="1400" b="1" i="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(NVIDIA)</a:t>
            </a:r>
            <a:endParaRPr sz="1200" dirty="0"/>
          </a:p>
        </p:txBody>
      </p:sp>
      <p:sp>
        <p:nvSpPr>
          <p:cNvPr id="4" name="Google Shape;125;p27">
            <a:extLst>
              <a:ext uri="{FF2B5EF4-FFF2-40B4-BE49-F238E27FC236}">
                <a16:creationId xmlns:a16="http://schemas.microsoft.com/office/drawing/2014/main" id="{B31F541A-B3FD-FDA1-2C50-FF1A4EF55954}"/>
              </a:ext>
            </a:extLst>
          </p:cNvPr>
          <p:cNvSpPr txBox="1"/>
          <p:nvPr/>
        </p:nvSpPr>
        <p:spPr>
          <a:xfrm>
            <a:off x="2563090" y="4318171"/>
            <a:ext cx="6991633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6E3C41"/>
                </a:solidFill>
                <a:latin typeface="Century Gothic"/>
              </a:rPr>
              <a:t>Nick </a:t>
            </a:r>
            <a:r>
              <a:rPr lang="en-US" sz="1400" dirty="0" err="1">
                <a:solidFill>
                  <a:srgbClr val="6E3C41"/>
                </a:solidFill>
                <a:latin typeface="Century Gothic"/>
              </a:rPr>
              <a:t>Luiken</a:t>
            </a:r>
            <a:r>
              <a:rPr lang="en-US" sz="1400" dirty="0">
                <a:solidFill>
                  <a:srgbClr val="6E3C41"/>
                </a:solidFill>
                <a:latin typeface="Century Gothic"/>
              </a:rPr>
              <a:t> is a Deep Learning Solutions Architect for the energy sector at NVIDIA. He is specialized in inverse problems, applications of deep learning in inverse problems and HPC. He holds a PhD in Applied Mathematics from Utrecht University and was a postdoctoral researcher at KAUST before joining NVIDIA.</a:t>
            </a:r>
            <a:endParaRPr sz="1400" dirty="0">
              <a:solidFill>
                <a:srgbClr val="6E3C41"/>
              </a:solidFill>
              <a:latin typeface="Century Gothic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B39E38-009F-2E1F-439C-A9F0601473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1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4B72-D993-5416-BC3C-3A5A4BBA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26" y="-238480"/>
            <a:ext cx="10515600" cy="1325563"/>
          </a:xfrm>
        </p:spPr>
        <p:txBody>
          <a:bodyPr/>
          <a:lstStyle/>
          <a:p>
            <a:r>
              <a:rPr lang="en-AE" dirty="0"/>
              <a:t>Open seismic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5C497-46CB-3BB8-E043-DCECBFA3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33F90-33CD-964F-0C8F-63CD923F3271}"/>
              </a:ext>
            </a:extLst>
          </p:cNvPr>
          <p:cNvSpPr txBox="1"/>
          <p:nvPr/>
        </p:nvSpPr>
        <p:spPr>
          <a:xfrm>
            <a:off x="329226" y="6516153"/>
            <a:ext cx="5650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https://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github.com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yohanesnuwara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/open-geoscience-repository/tree/master</a:t>
            </a:r>
            <a:endParaRPr lang="en-AE" sz="1200" dirty="0" err="1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3FA4D-774E-D36A-7C0D-636F6A6B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" y="848131"/>
            <a:ext cx="7772400" cy="296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6D5B4-20FF-B960-DB9F-DD764189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910" y="1674103"/>
            <a:ext cx="7772400" cy="4570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943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7897-870A-53BF-EDF1-9EC72DB18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6490"/>
            <a:ext cx="10515600" cy="1325563"/>
          </a:xfrm>
        </p:spPr>
        <p:txBody>
          <a:bodyPr>
            <a:normAutofit/>
          </a:bodyPr>
          <a:lstStyle/>
          <a:p>
            <a:r>
              <a:rPr lang="en-AE" sz="3200" dirty="0"/>
              <a:t>Masked Autoencoders with Vision Transformer backbone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02525-06C9-2E2C-7C40-89CFD5DA9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F7EA36-6DA5-C89C-8AD3-77F390CB1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89" y="804237"/>
            <a:ext cx="6885622" cy="39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0798BC-6AA2-D735-AF15-284DB1AE4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55404"/>
            <a:ext cx="7772400" cy="2013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C25BF-3C23-AA3E-E2BA-19E6E9175937}"/>
              </a:ext>
            </a:extLst>
          </p:cNvPr>
          <p:cNvSpPr txBox="1"/>
          <p:nvPr/>
        </p:nvSpPr>
        <p:spPr>
          <a:xfrm>
            <a:off x="148582" y="6581001"/>
            <a:ext cx="4663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https://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github.com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facebookresearch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/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mae?tab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=readme-</a:t>
            </a:r>
            <a:r>
              <a:rPr lang="en-US" sz="1200" dirty="0" err="1">
                <a:latin typeface="NVIDIA Sans" panose="020B0503020203020204" pitchFamily="34" charset="0"/>
                <a:cs typeface="NVIDIA Sans" panose="020B0503020203020204" pitchFamily="34" charset="0"/>
              </a:rPr>
              <a:t>ov</a:t>
            </a:r>
            <a:r>
              <a:rPr lang="en-US" sz="1200" dirty="0">
                <a:latin typeface="NVIDIA Sans" panose="020B0503020203020204" pitchFamily="34" charset="0"/>
                <a:cs typeface="NVIDIA Sans" panose="020B0503020203020204" pitchFamily="34" charset="0"/>
              </a:rPr>
              <a:t>-file</a:t>
            </a:r>
            <a:endParaRPr lang="en-AE" sz="1200" dirty="0" err="1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797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4285-8B9A-31B7-4DB2-507544750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61925"/>
            <a:ext cx="10326914" cy="1325563"/>
          </a:xfrm>
        </p:spPr>
        <p:txBody>
          <a:bodyPr>
            <a:normAutofit/>
          </a:bodyPr>
          <a:lstStyle/>
          <a:p>
            <a:r>
              <a:rPr lang="en-US" sz="4800" dirty="0"/>
              <a:t>Award!</a:t>
            </a:r>
            <a:endParaRPr lang="en-NL" sz="4800" dirty="0"/>
          </a:p>
        </p:txBody>
      </p:sp>
      <p:sp>
        <p:nvSpPr>
          <p:cNvPr id="3" name="Google Shape;140;p29">
            <a:extLst>
              <a:ext uri="{FF2B5EF4-FFF2-40B4-BE49-F238E27FC236}">
                <a16:creationId xmlns:a16="http://schemas.microsoft.com/office/drawing/2014/main" id="{28B62BD0-ECF6-3973-8148-F8F0DDA7ABD8}"/>
              </a:ext>
            </a:extLst>
          </p:cNvPr>
          <p:cNvSpPr txBox="1">
            <a:spLocks noGrp="1"/>
          </p:cNvSpPr>
          <p:nvPr/>
        </p:nvSpPr>
        <p:spPr>
          <a:xfrm>
            <a:off x="3111376" y="1649413"/>
            <a:ext cx="7247238" cy="408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de" sz="2800" dirty="0" err="1"/>
              <a:t>There</a:t>
            </a:r>
            <a:r>
              <a:rPr lang="de" sz="2800" dirty="0"/>
              <a:t> </a:t>
            </a:r>
            <a:r>
              <a:rPr lang="de" sz="2800" dirty="0" err="1"/>
              <a:t>is</a:t>
            </a:r>
            <a:r>
              <a:rPr lang="de" sz="2800" dirty="0"/>
              <a:t> an </a:t>
            </a:r>
            <a:r>
              <a:rPr lang="de" sz="2800" dirty="0" err="1"/>
              <a:t>award</a:t>
            </a:r>
            <a:r>
              <a:rPr lang="de" sz="2800" dirty="0"/>
              <a:t> </a:t>
            </a:r>
            <a:r>
              <a:rPr lang="de" sz="2800" dirty="0" err="1"/>
              <a:t>for</a:t>
            </a:r>
            <a:r>
              <a:rPr lang="de" sz="2800" dirty="0"/>
              <a:t> </a:t>
            </a:r>
            <a:r>
              <a:rPr lang="de" sz="2800" dirty="0" err="1"/>
              <a:t>you</a:t>
            </a:r>
            <a:r>
              <a:rPr lang="de" sz="2800" dirty="0"/>
              <a:t> </a:t>
            </a:r>
            <a:r>
              <a:rPr lang="de" sz="2800" dirty="0" err="1"/>
              <a:t>to</a:t>
            </a:r>
            <a:r>
              <a:rPr lang="de" sz="2800" dirty="0"/>
              <a:t> grab.  </a:t>
            </a: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de" sz="1800" dirty="0"/>
              <a:t>The </a:t>
            </a:r>
            <a:r>
              <a:rPr lang="de" sz="1800" dirty="0" err="1"/>
              <a:t>winner</a:t>
            </a:r>
            <a:r>
              <a:rPr lang="de" sz="1800" dirty="0"/>
              <a:t> </a:t>
            </a:r>
            <a:r>
              <a:rPr lang="de" sz="1800" dirty="0" err="1"/>
              <a:t>team</a:t>
            </a:r>
            <a:r>
              <a:rPr lang="de" sz="1800" dirty="0"/>
              <a:t> will </a:t>
            </a:r>
            <a:r>
              <a:rPr lang="de" sz="1800" dirty="0" err="1"/>
              <a:t>be</a:t>
            </a:r>
            <a:r>
              <a:rPr lang="de" sz="1800" dirty="0"/>
              <a:t> </a:t>
            </a:r>
            <a:r>
              <a:rPr lang="de" sz="1800" dirty="0" err="1"/>
              <a:t>announced</a:t>
            </a:r>
            <a:r>
              <a:rPr lang="de" sz="1800" dirty="0"/>
              <a:t> </a:t>
            </a:r>
            <a:r>
              <a:rPr lang="de" sz="1800" dirty="0" err="1"/>
              <a:t>during</a:t>
            </a:r>
            <a:r>
              <a:rPr lang="de" sz="1800" dirty="0"/>
              <a:t> </a:t>
            </a:r>
            <a:r>
              <a:rPr lang="de" sz="1800" dirty="0" err="1"/>
              <a:t>the</a:t>
            </a:r>
            <a:r>
              <a:rPr lang="de" sz="1800" dirty="0"/>
              <a:t> Ice-Breaker </a:t>
            </a:r>
            <a:r>
              <a:rPr lang="de" sz="1800" dirty="0" err="1"/>
              <a:t>reception</a:t>
            </a:r>
            <a:r>
              <a:rPr lang="de" sz="1800" dirty="0"/>
              <a:t>!</a:t>
            </a:r>
            <a:endParaRPr sz="28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de" sz="1800" dirty="0"/>
          </a:p>
          <a:p>
            <a:pPr marL="0" lvl="0" indent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de" sz="1800" dirty="0"/>
              <a:t>	</a:t>
            </a:r>
            <a:endParaRPr sz="2800" b="1" u="sng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905F2-BB54-8DDB-B987-97E6FC3CCD68}"/>
              </a:ext>
            </a:extLst>
          </p:cNvPr>
          <p:cNvSpPr txBox="1"/>
          <p:nvPr/>
        </p:nvSpPr>
        <p:spPr>
          <a:xfrm>
            <a:off x="4897176" y="2599569"/>
            <a:ext cx="3377514" cy="1384995"/>
          </a:xfrm>
          <a:prstGeom prst="rect">
            <a:avLst/>
          </a:prstGeom>
          <a:solidFill>
            <a:srgbClr val="81C4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Best in Show – chosen by a panel of judges</a:t>
            </a:r>
            <a:endParaRPr lang="nb-NO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1793F-301F-0A3D-3A6E-252A575F6763}"/>
              </a:ext>
            </a:extLst>
          </p:cNvPr>
          <p:cNvSpPr txBox="1"/>
          <p:nvPr/>
        </p:nvSpPr>
        <p:spPr>
          <a:xfrm>
            <a:off x="7706073" y="-1859846"/>
            <a:ext cx="3377514" cy="954107"/>
          </a:xfrm>
          <a:prstGeom prst="rect">
            <a:avLst/>
          </a:prstGeom>
          <a:solidFill>
            <a:srgbClr val="81C4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Audience Choice – Chosen by you!</a:t>
            </a:r>
            <a:endParaRPr lang="nb-NO" sz="2800" dirty="0"/>
          </a:p>
        </p:txBody>
      </p:sp>
      <p:pic>
        <p:nvPicPr>
          <p:cNvPr id="8" name="Graphic 7" descr="A trophy cup">
            <a:extLst>
              <a:ext uri="{FF2B5EF4-FFF2-40B4-BE49-F238E27FC236}">
                <a16:creationId xmlns:a16="http://schemas.microsoft.com/office/drawing/2014/main" id="{6DE58279-1D4C-E80B-E4FE-FF4EF6BCF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33386" y="1123291"/>
            <a:ext cx="2257856" cy="2257856"/>
          </a:xfrm>
          <a:prstGeom prst="rect">
            <a:avLst/>
          </a:prstGeom>
        </p:spPr>
      </p:pic>
      <p:pic>
        <p:nvPicPr>
          <p:cNvPr id="10" name="Graphic 9" descr="Award ribbon">
            <a:extLst>
              <a:ext uri="{FF2B5EF4-FFF2-40B4-BE49-F238E27FC236}">
                <a16:creationId xmlns:a16="http://schemas.microsoft.com/office/drawing/2014/main" id="{3809864B-B4DB-DDC3-8DA6-DD1EC7D3A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80063" y="-2075291"/>
            <a:ext cx="2156254" cy="21562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DECE7-A67A-B05F-126F-046F68012D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9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6118-0A13-A3BC-911A-B9A06FB1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1F29C-C486-9E1E-05CF-D3C709AD5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10FE82-E08B-1507-FD64-358DD546D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88"/>
            <a:ext cx="12192000" cy="675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25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F371-E4D9-5A5A-ED4B-45743F2B3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098" name="Picture 2" descr="NVIDIA Jetson AGX Orin Developer Kit 32GB eMMC RAM 945-13730-0000-000 AI |  eBay">
            <a:extLst>
              <a:ext uri="{FF2B5EF4-FFF2-40B4-BE49-F238E27FC236}">
                <a16:creationId xmlns:a16="http://schemas.microsoft.com/office/drawing/2014/main" id="{6D1B0189-7CF0-4EAE-2095-19708259E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"/>
          <a:stretch/>
        </p:blipFill>
        <p:spPr bwMode="auto">
          <a:xfrm>
            <a:off x="4925060" y="143156"/>
            <a:ext cx="7518400" cy="671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6EE1F6-A575-ECA6-0B41-85191071A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8" y="2166168"/>
            <a:ext cx="5392062" cy="3313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2BFF3C-ACC7-79A9-B6B3-446B63DCA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8" y="143156"/>
            <a:ext cx="10515600" cy="1325563"/>
          </a:xfrm>
        </p:spPr>
        <p:txBody>
          <a:bodyPr/>
          <a:lstStyle/>
          <a:p>
            <a:r>
              <a:rPr lang="en-AE" b="1" dirty="0"/>
              <a:t>State-of-the-art on Edge</a:t>
            </a:r>
          </a:p>
        </p:txBody>
      </p:sp>
    </p:spTree>
    <p:extLst>
      <p:ext uri="{BB962C8B-B14F-4D97-AF65-F5344CB8AC3E}">
        <p14:creationId xmlns:p14="http://schemas.microsoft.com/office/powerpoint/2010/main" val="1432831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1970421" y="345293"/>
            <a:ext cx="9721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buClr>
                <a:schemeClr val="dk1"/>
              </a:buClr>
              <a:buSzPct val="39285"/>
            </a:pPr>
            <a:r>
              <a:rPr lang="en" dirty="0">
                <a:latin typeface="Century Gothic"/>
                <a:ea typeface="Century Gothic"/>
                <a:cs typeface="Century Gothic"/>
                <a:sym typeface="Century Gothic"/>
              </a:rPr>
              <a:t>Github expectations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3BCE2-51D2-07E8-D760-10D9EFD62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6032" y="1487206"/>
            <a:ext cx="10029979" cy="4555200"/>
          </a:xfrm>
        </p:spPr>
        <p:txBody>
          <a:bodyPr/>
          <a:lstStyle/>
          <a:p>
            <a:r>
              <a:rPr lang="en-US" dirty="0"/>
              <a:t>All teams are expected to </a:t>
            </a:r>
            <a:r>
              <a:rPr lang="en-US" b="1" u="sng" dirty="0"/>
              <a:t>upload their code and presentations </a:t>
            </a:r>
            <a:r>
              <a:rPr lang="en-US" dirty="0"/>
              <a:t>to a </a:t>
            </a:r>
            <a:r>
              <a:rPr lang="en-US" dirty="0" err="1"/>
              <a:t>Github</a:t>
            </a:r>
            <a:r>
              <a:rPr lang="en-US" dirty="0"/>
              <a:t> Repo within the EAGE-Annual-Hackathon team.</a:t>
            </a:r>
          </a:p>
          <a:p>
            <a:r>
              <a:rPr lang="en-US" dirty="0"/>
              <a:t>You will find these slides, instructions, agenda in the EAGE-2024-Hackathon-Instructions Repo.</a:t>
            </a:r>
          </a:p>
          <a:p>
            <a:endParaRPr lang="en-US" dirty="0"/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If you need any help working with </a:t>
            </a:r>
            <a:r>
              <a:rPr lang="en-US" dirty="0" err="1"/>
              <a:t>Github</a:t>
            </a:r>
            <a:r>
              <a:rPr lang="en-US" dirty="0"/>
              <a:t> – just ask a facilitator!</a:t>
            </a:r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010C05-98B7-F450-E9CC-21354BDC1BA2}"/>
              </a:ext>
            </a:extLst>
          </p:cNvPr>
          <p:cNvSpPr txBox="1"/>
          <p:nvPr/>
        </p:nvSpPr>
        <p:spPr>
          <a:xfrm>
            <a:off x="2196452" y="7584605"/>
            <a:ext cx="94951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000" b="1" dirty="0">
                <a:highlight>
                  <a:srgbClr val="FFFF00"/>
                </a:highlight>
              </a:rPr>
              <a:t>https://github.com/EAGE-Annual-Hackathon/EAGE-HPC-Workshop-Hackathon-2024-Instructions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309CB-4E69-030A-71A3-90E49A92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3227F-AB78-7304-1693-478622603D36}"/>
              </a:ext>
            </a:extLst>
          </p:cNvPr>
          <p:cNvSpPr txBox="1"/>
          <p:nvPr/>
        </p:nvSpPr>
        <p:spPr>
          <a:xfrm>
            <a:off x="4347370" y="5202170"/>
            <a:ext cx="460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600" dirty="0"/>
              <a:t>Link will be shared later</a:t>
            </a:r>
          </a:p>
        </p:txBody>
      </p:sp>
    </p:spTree>
    <p:extLst>
      <p:ext uri="{BB962C8B-B14F-4D97-AF65-F5344CB8AC3E}">
        <p14:creationId xmlns:p14="http://schemas.microsoft.com/office/powerpoint/2010/main" val="1665561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1989439" y="136525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 err="1"/>
              <a:t>Some</a:t>
            </a:r>
            <a:r>
              <a:rPr lang="de" dirty="0"/>
              <a:t> Hackathon </a:t>
            </a:r>
            <a:r>
              <a:rPr lang="de" dirty="0" err="1"/>
              <a:t>Tips</a:t>
            </a:r>
            <a:endParaRPr dirty="0"/>
          </a:p>
        </p:txBody>
      </p:sp>
      <p:sp>
        <p:nvSpPr>
          <p:cNvPr id="269" name="Google Shape;269;p45"/>
          <p:cNvSpPr txBox="1">
            <a:spLocks noGrp="1"/>
          </p:cNvSpPr>
          <p:nvPr>
            <p:ph type="body" idx="1"/>
          </p:nvPr>
        </p:nvSpPr>
        <p:spPr>
          <a:xfrm>
            <a:off x="1989439" y="817562"/>
            <a:ext cx="9662984" cy="57731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2100"/>
              <a:buNone/>
            </a:pPr>
            <a:r>
              <a:rPr lang="de" b="1" dirty="0"/>
              <a:t>Take screenshots as you go along </a:t>
            </a:r>
            <a:r>
              <a:rPr lang="de" dirty="0"/>
              <a:t>– this will save a lot of time when you come to preparing the final presentation</a:t>
            </a: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r>
              <a:rPr lang="de" b="1" dirty="0"/>
              <a:t>A little planning goes a long way </a:t>
            </a:r>
            <a:r>
              <a:rPr lang="de" dirty="0"/>
              <a:t>– post its to organize your work or making a list can help keep focus. Github Issues is a way to digitally keep track as well.</a:t>
            </a: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r>
              <a:rPr lang="de" b="1" dirty="0"/>
              <a:t>By the end of the day today you should at a minimum have settled on a specific case</a:t>
            </a:r>
            <a:r>
              <a:rPr lang="de" dirty="0"/>
              <a:t>, sketched out a plan, and have started some work.</a:t>
            </a:r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 lang="de"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r>
              <a:rPr lang="de" b="1" dirty="0"/>
              <a:t>Ensure you are addressing the theme </a:t>
            </a:r>
            <a:r>
              <a:rPr lang="de" dirty="0"/>
              <a:t>of the hackathon!</a:t>
            </a: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84CBC2-7201-253F-D0F6-399044314D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>
            <a:spLocks noGrp="1"/>
          </p:cNvSpPr>
          <p:nvPr>
            <p:ph type="title"/>
          </p:nvPr>
        </p:nvSpPr>
        <p:spPr>
          <a:xfrm>
            <a:off x="1693333" y="412135"/>
            <a:ext cx="11360800" cy="763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r>
              <a:rPr lang="de" dirty="0"/>
              <a:t>Some General Recommendations</a:t>
            </a:r>
            <a:endParaRPr dirty="0"/>
          </a:p>
        </p:txBody>
      </p:sp>
      <p:sp>
        <p:nvSpPr>
          <p:cNvPr id="252" name="Google Shape;252;p43"/>
          <p:cNvSpPr txBox="1">
            <a:spLocks noGrp="1"/>
          </p:cNvSpPr>
          <p:nvPr>
            <p:ph type="body" idx="1"/>
          </p:nvPr>
        </p:nvSpPr>
        <p:spPr>
          <a:xfrm>
            <a:off x="1693333" y="1355401"/>
            <a:ext cx="11360800" cy="50560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rmAutofit fontScale="70000" lnSpcReduction="20000"/>
          </a:bodyPr>
          <a:lstStyle/>
          <a:p>
            <a:pPr indent="-442584">
              <a:buSzPct val="116666"/>
              <a:buChar char="-"/>
            </a:pPr>
            <a:r>
              <a:rPr lang="de" dirty="0"/>
              <a:t>Be mindful towards others and yourself.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Ask for help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Interact with other teams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b="1" dirty="0"/>
              <a:t>Try to close the loop early</a:t>
            </a:r>
            <a:r>
              <a:rPr lang="de" dirty="0"/>
              <a:t>. Data&gt;Baseline&gt;Test&gt;Measure&gt;Learn</a:t>
            </a:r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b="1" dirty="0"/>
              <a:t>One key item, is better than 100 half-baked things</a:t>
            </a:r>
            <a:endParaRPr b="1"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Focus on things that will get your idea across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Keep it simple, s**** (KISS)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Get to know your teammates, play into your strengths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Maximize learning, over winning. Learning *is* winning.</a:t>
            </a:r>
            <a:endParaRPr dirty="0"/>
          </a:p>
          <a:p>
            <a:pPr indent="-442584">
              <a:spcBef>
                <a:spcPts val="1600"/>
              </a:spcBef>
              <a:buSzPct val="116666"/>
              <a:buChar char="-"/>
            </a:pPr>
            <a:r>
              <a:rPr lang="de" dirty="0"/>
              <a:t>Presentation is key and framing to the theme</a:t>
            </a:r>
            <a:endParaRPr dirty="0"/>
          </a:p>
          <a:p>
            <a:pPr indent="-442584">
              <a:spcBef>
                <a:spcPts val="1600"/>
              </a:spcBef>
              <a:spcAft>
                <a:spcPts val="1600"/>
              </a:spcAft>
              <a:buSzPct val="116666"/>
              <a:buChar char="-"/>
            </a:pPr>
            <a:r>
              <a:rPr lang="de" dirty="0"/>
              <a:t>Dare to go your own way: </a:t>
            </a:r>
            <a:br>
              <a:rPr lang="de" dirty="0"/>
            </a:br>
            <a:r>
              <a:rPr lang="de" dirty="0"/>
              <a:t>Every hackathon, project, team, and individual are unique.</a:t>
            </a:r>
            <a:endParaRPr dirty="0"/>
          </a:p>
        </p:txBody>
      </p:sp>
      <p:sp>
        <p:nvSpPr>
          <p:cNvPr id="253" name="Google Shape;253;p43"/>
          <p:cNvSpPr txBox="1"/>
          <p:nvPr/>
        </p:nvSpPr>
        <p:spPr>
          <a:xfrm>
            <a:off x="5107067" y="6344801"/>
            <a:ext cx="53916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de" sz="1733"/>
              <a:t>Source: Accumulated Hackathon Experience</a:t>
            </a:r>
            <a:endParaRPr sz="173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D78C4-8D79-35A2-8680-E4F832E919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A white background with a sphere&#10;&#10;Description automatically generated with medium confidence">
            <a:extLst>
              <a:ext uri="{FF2B5EF4-FFF2-40B4-BE49-F238E27FC236}">
                <a16:creationId xmlns:a16="http://schemas.microsoft.com/office/drawing/2014/main" id="{3BFD572C-A6C6-C9DD-27B5-4F4B109E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 descr="Organic shapes reminiscent of river rocks">
            <a:extLst>
              <a:ext uri="{FF2B5EF4-FFF2-40B4-BE49-F238E27FC236}">
                <a16:creationId xmlns:a16="http://schemas.microsoft.com/office/drawing/2014/main" id="{F8B94255-4208-25CD-A6B0-FA007FACF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287161" y="-1517220"/>
            <a:ext cx="6858000" cy="6858000"/>
          </a:xfrm>
          <a:prstGeom prst="rect">
            <a:avLst/>
          </a:prstGeom>
        </p:spPr>
      </p:pic>
      <p:sp>
        <p:nvSpPr>
          <p:cNvPr id="274" name="Google Shape;274;p46"/>
          <p:cNvSpPr txBox="1">
            <a:spLocks noGrp="1"/>
          </p:cNvSpPr>
          <p:nvPr>
            <p:ph type="body" idx="1"/>
          </p:nvPr>
        </p:nvSpPr>
        <p:spPr>
          <a:xfrm>
            <a:off x="2924433" y="2354906"/>
            <a:ext cx="6540844" cy="57731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de" dirty="0"/>
              <a:t>Reminder: Hackathons aren’t about getting a perfect solution or answer – it is about trying something new, being bold and learning along the way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1/2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2;p44">
            <a:extLst>
              <a:ext uri="{FF2B5EF4-FFF2-40B4-BE49-F238E27FC236}">
                <a16:creationId xmlns:a16="http://schemas.microsoft.com/office/drawing/2014/main" id="{82BAE179-B11D-8295-E416-1606BE0A0DAF}"/>
              </a:ext>
            </a:extLst>
          </p:cNvPr>
          <p:cNvSpPr txBox="1"/>
          <p:nvPr/>
        </p:nvSpPr>
        <p:spPr>
          <a:xfrm>
            <a:off x="1973112" y="1147784"/>
            <a:ext cx="4437861" cy="267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Connect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67" dirty="0">
              <a:solidFill>
                <a:schemeClr val="bg1"/>
              </a:solidFill>
            </a:endParaRPr>
          </a:p>
          <a:p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ssh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you_login@nvpoc.ddnsfree.com</a:t>
            </a:r>
            <a:endParaRPr sz="1467" dirty="0">
              <a:solidFill>
                <a:schemeClr val="bg1"/>
              </a:solidFill>
              <a:highlight>
                <a:srgbClr val="FFFF00"/>
              </a:highlight>
            </a:endParaRPr>
          </a:p>
          <a:p>
            <a:endParaRPr sz="1867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Run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867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67" dirty="0">
              <a:solidFill>
                <a:schemeClr val="bg1"/>
              </a:solidFill>
            </a:endParaRPr>
          </a:p>
          <a:p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srun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--</a:t>
            </a:r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gpus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1  --</a:t>
            </a:r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pty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bash -i </a:t>
            </a:r>
            <a:endParaRPr sz="1867" dirty="0">
              <a:solidFill>
                <a:schemeClr val="bg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endParaRPr sz="1867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867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NVIDIA Docker Container Repository</a:t>
            </a:r>
            <a:endParaRPr sz="1867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de" sz="1867" dirty="0" err="1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catalog.ngc.nvidia.com</a:t>
            </a:r>
            <a:r>
              <a:rPr lang="de" sz="1867" dirty="0">
                <a:solidFill>
                  <a:schemeClr val="bg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/</a:t>
            </a:r>
            <a:endParaRPr sz="1867" dirty="0">
              <a:solidFill>
                <a:schemeClr val="bg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endParaRPr sz="1867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63;p44">
            <a:extLst>
              <a:ext uri="{FF2B5EF4-FFF2-40B4-BE49-F238E27FC236}">
                <a16:creationId xmlns:a16="http://schemas.microsoft.com/office/drawing/2014/main" id="{C12AA735-F2A9-3751-6E0F-8EF8ED8CE011}"/>
              </a:ext>
            </a:extLst>
          </p:cNvPr>
          <p:cNvSpPr/>
          <p:nvPr/>
        </p:nvSpPr>
        <p:spPr>
          <a:xfrm>
            <a:off x="2164404" y="6119350"/>
            <a:ext cx="1133202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 your GPU</a:t>
            </a:r>
          </a:p>
          <a:p>
            <a:r>
              <a:rPr lang="en-US" sz="1600" b="1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https://docs.google.com/spreadsheets/d/1zthOg-z1wTAHymdNf6mA2cvjru8OAWflWp7Tl9vdTdk/edit#gid=0</a:t>
            </a:r>
            <a:endParaRPr lang="en-US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d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d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docs.google.com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/d/1ce94uqAhiggMm9IQvgMElNZiI-T3XDTklsjPcpcv0qA/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edit?usp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</a:t>
            </a:r>
            <a:endParaRPr sz="146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3F6CD-82A4-92F9-BCD1-1CCFD579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016" y="1829654"/>
            <a:ext cx="4501167" cy="3992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63C9E-101D-ABB0-7C1F-A890A3E06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404" y="3679208"/>
            <a:ext cx="3038676" cy="2092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58;p44">
            <a:extLst>
              <a:ext uri="{FF2B5EF4-FFF2-40B4-BE49-F238E27FC236}">
                <a16:creationId xmlns:a16="http://schemas.microsoft.com/office/drawing/2014/main" id="{EE912AF8-6EA4-9340-6DFB-FD427F647310}"/>
              </a:ext>
            </a:extLst>
          </p:cNvPr>
          <p:cNvSpPr txBox="1">
            <a:spLocks/>
          </p:cNvSpPr>
          <p:nvPr/>
        </p:nvSpPr>
        <p:spPr>
          <a:xfrm>
            <a:off x="1973112" y="601456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92D050"/>
                </a:solidFill>
              </a:rPr>
              <a:t>POC server</a:t>
            </a:r>
          </a:p>
        </p:txBody>
      </p:sp>
      <p:sp>
        <p:nvSpPr>
          <p:cNvPr id="6" name="Google Shape;258;p44">
            <a:extLst>
              <a:ext uri="{FF2B5EF4-FFF2-40B4-BE49-F238E27FC236}">
                <a16:creationId xmlns:a16="http://schemas.microsoft.com/office/drawing/2014/main" id="{29FF65D7-C469-3272-C7D2-95E89207D2E1}"/>
              </a:ext>
            </a:extLst>
          </p:cNvPr>
          <p:cNvSpPr txBox="1">
            <a:spLocks/>
          </p:cNvSpPr>
          <p:nvPr/>
        </p:nvSpPr>
        <p:spPr>
          <a:xfrm>
            <a:off x="7743103" y="1258346"/>
            <a:ext cx="2444509" cy="4810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7 x &lt;&lt;GPUs&gt;&gt;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D1A358-DEE0-5DEA-374B-E1F8AFB1C9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2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E78E-1B06-642D-31B9-87878AEA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927" y="0"/>
            <a:ext cx="10515600" cy="1325563"/>
          </a:xfrm>
        </p:spPr>
        <p:txBody>
          <a:bodyPr/>
          <a:lstStyle/>
          <a:p>
            <a:r>
              <a:rPr lang="en-US" dirty="0"/>
              <a:t>Hackathon History at the EAGE</a:t>
            </a:r>
            <a:endParaRPr lang="nb-NO" dirty="0"/>
          </a:p>
        </p:txBody>
      </p:sp>
      <p:pic>
        <p:nvPicPr>
          <p:cNvPr id="4" name="Content Placeholder 5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0875C3B-341E-6DB0-37F8-BE19EEA77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26062" r="2813" b="13918"/>
          <a:stretch/>
        </p:blipFill>
        <p:spPr>
          <a:xfrm>
            <a:off x="5575409" y="951667"/>
            <a:ext cx="6583249" cy="34463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9C846-7EA2-1BCE-BC0A-BC0490DD4271}"/>
              </a:ext>
            </a:extLst>
          </p:cNvPr>
          <p:cNvSpPr txBox="1"/>
          <p:nvPr/>
        </p:nvSpPr>
        <p:spPr>
          <a:xfrm>
            <a:off x="1549418" y="6550223"/>
            <a:ext cx="4993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1400" dirty="0"/>
              <a:t>https://github.com/EAGE-Annual-Hackathon</a:t>
            </a:r>
          </a:p>
        </p:txBody>
      </p:sp>
      <p:pic>
        <p:nvPicPr>
          <p:cNvPr id="1026" name="Picture 2" descr="EAGE on X: &quot;Congratulations to the winners of the #EAGEAnnual2022 #Hackathon!  In only 2 days participants were able to present impressive results on  eXplainable #AI and a jury of experts reviewed their">
            <a:extLst>
              <a:ext uri="{FF2B5EF4-FFF2-40B4-BE49-F238E27FC236}">
                <a16:creationId xmlns:a16="http://schemas.microsoft.com/office/drawing/2014/main" id="{209F024C-AAEC-71CC-932B-4EAE9303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716" y="1334359"/>
            <a:ext cx="3961610" cy="337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8936C665-BBE4-5C72-F3E5-484F17F91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" t="20665" r="2896" b="9881"/>
          <a:stretch/>
        </p:blipFill>
        <p:spPr bwMode="auto">
          <a:xfrm>
            <a:off x="4905424" y="3531899"/>
            <a:ext cx="5737158" cy="317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72ADC-B24B-604C-9F86-AB777CC8A63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39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8;p44">
            <a:extLst>
              <a:ext uri="{FF2B5EF4-FFF2-40B4-BE49-F238E27FC236}">
                <a16:creationId xmlns:a16="http://schemas.microsoft.com/office/drawing/2014/main" id="{5BD9BEB4-9EE3-902D-D2D3-6B55DD8AEDFF}"/>
              </a:ext>
            </a:extLst>
          </p:cNvPr>
          <p:cNvSpPr txBox="1">
            <a:spLocks/>
          </p:cNvSpPr>
          <p:nvPr/>
        </p:nvSpPr>
        <p:spPr>
          <a:xfrm>
            <a:off x="1973112" y="601456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>
                <a:solidFill>
                  <a:srgbClr val="92D050"/>
                </a:solidFill>
              </a:rPr>
              <a:t>NVIDIA Launchpad instances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EEBF0-ABE5-2FDB-4394-0382C9C5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68" y="1933803"/>
            <a:ext cx="3664752" cy="3624578"/>
          </a:xfrm>
          <a:prstGeom prst="rect">
            <a:avLst/>
          </a:prstGeom>
        </p:spPr>
      </p:pic>
      <p:sp>
        <p:nvSpPr>
          <p:cNvPr id="7" name="Google Shape;263;p44">
            <a:extLst>
              <a:ext uri="{FF2B5EF4-FFF2-40B4-BE49-F238E27FC236}">
                <a16:creationId xmlns:a16="http://schemas.microsoft.com/office/drawing/2014/main" id="{6BF42B96-440C-A016-F2D5-F81E10B2A51B}"/>
              </a:ext>
            </a:extLst>
          </p:cNvPr>
          <p:cNvSpPr/>
          <p:nvPr/>
        </p:nvSpPr>
        <p:spPr>
          <a:xfrm>
            <a:off x="2164404" y="6119350"/>
            <a:ext cx="1133202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 your GPU</a:t>
            </a:r>
          </a:p>
          <a:p>
            <a:r>
              <a:rPr lang="en-US" sz="1600" b="1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https://docs.google.com/spreadsheets/d/1zthOg-z1wTAHymdNf6mA2cvjru8OAWflWp7Tl9vdTdk/edit#gid=0</a:t>
            </a:r>
            <a:endParaRPr lang="en-US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58;p44">
            <a:extLst>
              <a:ext uri="{FF2B5EF4-FFF2-40B4-BE49-F238E27FC236}">
                <a16:creationId xmlns:a16="http://schemas.microsoft.com/office/drawing/2014/main" id="{568E2B1B-62D2-AF10-7725-07F73A87C697}"/>
              </a:ext>
            </a:extLst>
          </p:cNvPr>
          <p:cNvSpPr txBox="1">
            <a:spLocks/>
          </p:cNvSpPr>
          <p:nvPr/>
        </p:nvSpPr>
        <p:spPr>
          <a:xfrm>
            <a:off x="1008881" y="1452766"/>
            <a:ext cx="2444509" cy="4810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 8 x L40S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870572-8803-AD2B-E526-82C5CB611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807" y="1933802"/>
            <a:ext cx="5847731" cy="1368916"/>
          </a:xfrm>
          <a:prstGeom prst="rect">
            <a:avLst/>
          </a:prstGeom>
        </p:spPr>
      </p:pic>
      <p:sp>
        <p:nvSpPr>
          <p:cNvPr id="10" name="Google Shape;258;p44">
            <a:extLst>
              <a:ext uri="{FF2B5EF4-FFF2-40B4-BE49-F238E27FC236}">
                <a16:creationId xmlns:a16="http://schemas.microsoft.com/office/drawing/2014/main" id="{E9C9B172-9D03-009D-F015-07411A0373EE}"/>
              </a:ext>
            </a:extLst>
          </p:cNvPr>
          <p:cNvSpPr txBox="1">
            <a:spLocks/>
          </p:cNvSpPr>
          <p:nvPr/>
        </p:nvSpPr>
        <p:spPr>
          <a:xfrm>
            <a:off x="5489495" y="1452766"/>
            <a:ext cx="2444509" cy="4810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4 x A40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4A23D3-8150-ABEB-CAD3-AD667D2A8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806" y="4151722"/>
            <a:ext cx="5847731" cy="1406866"/>
          </a:xfrm>
          <a:prstGeom prst="rect">
            <a:avLst/>
          </a:prstGeom>
        </p:spPr>
      </p:pic>
      <p:sp>
        <p:nvSpPr>
          <p:cNvPr id="12" name="Google Shape;258;p44">
            <a:extLst>
              <a:ext uri="{FF2B5EF4-FFF2-40B4-BE49-F238E27FC236}">
                <a16:creationId xmlns:a16="http://schemas.microsoft.com/office/drawing/2014/main" id="{D8F4700B-D7D2-4B92-7273-51A56ABD1C50}"/>
              </a:ext>
            </a:extLst>
          </p:cNvPr>
          <p:cNvSpPr txBox="1">
            <a:spLocks/>
          </p:cNvSpPr>
          <p:nvPr/>
        </p:nvSpPr>
        <p:spPr>
          <a:xfrm>
            <a:off x="5489495" y="3685327"/>
            <a:ext cx="2444509" cy="48103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>
            <a:lvl1pPr algn="ctr" defTabSz="9143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cap="none" baseline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dirty="0"/>
              <a:t>1 x H100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D480B4-5741-990A-479F-C82720D2DBC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8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3;p44">
            <a:extLst>
              <a:ext uri="{FF2B5EF4-FFF2-40B4-BE49-F238E27FC236}">
                <a16:creationId xmlns:a16="http://schemas.microsoft.com/office/drawing/2014/main" id="{C12AA735-F2A9-3751-6E0F-8EF8ED8CE011}"/>
              </a:ext>
            </a:extLst>
          </p:cNvPr>
          <p:cNvSpPr/>
          <p:nvPr/>
        </p:nvSpPr>
        <p:spPr>
          <a:xfrm>
            <a:off x="2164404" y="6119350"/>
            <a:ext cx="1133202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 your GPU</a:t>
            </a:r>
          </a:p>
          <a:p>
            <a:r>
              <a:rPr lang="en-US" sz="1600" b="1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https://docs.google.com/spreadsheets/d/1zthOg-z1wTAHymdNf6mA2cvjru8OAWflWp7Tl9vdTdk/edit#gid=0</a:t>
            </a:r>
            <a:endParaRPr lang="en-US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"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d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" sz="16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details</a:t>
            </a:r>
            <a:r>
              <a:rPr lang="de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docs.google.com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/d/1ce94uqAhiggMm9IQvgMElNZiI-T3XDTklsjPcpcv0qA/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edit?usp</a:t>
            </a:r>
            <a:r>
              <a:rPr lang="de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de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</a:t>
            </a:r>
            <a:endParaRPr sz="14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AA4E9E-7EDD-872F-F3EA-E401A366A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056558"/>
            <a:ext cx="7924014" cy="51221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C20282-D36E-1627-7F35-302FBC42BB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54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8E20C0-7291-C8FD-76B6-45406B6D4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4D723B-05DB-1541-4CBA-CAA404703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79" y="1677820"/>
            <a:ext cx="2603074" cy="4055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F50540-0F4C-0366-9B9D-175323F74A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73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0B815F-C96A-4693-2DBD-CC3E917ADC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31" t="33986" r="26369" b="22995"/>
          <a:stretch/>
        </p:blipFill>
        <p:spPr>
          <a:xfrm>
            <a:off x="3432012" y="1335090"/>
            <a:ext cx="6745184" cy="4024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AE17DE-13F8-D8EC-7125-35F85EAFC1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42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GPU </a:t>
            </a:r>
            <a:r>
              <a:rPr lang="de" dirty="0" err="1"/>
              <a:t>resources</a:t>
            </a:r>
            <a:r>
              <a:rPr lang="de" dirty="0"/>
              <a:t> 2/2</a:t>
            </a:r>
            <a:endParaRPr dirty="0"/>
          </a:p>
        </p:txBody>
      </p:sp>
      <p:pic>
        <p:nvPicPr>
          <p:cNvPr id="261" name="Google Shape;261;p44" descr="Logos &amp; Brand Guidelines | NVI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2990" y="53147"/>
            <a:ext cx="2279009" cy="1281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E53B8D-24E3-2CF1-B690-627F763C3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16914"/>
            <a:ext cx="7772400" cy="50241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0926AA-E0D4-4FFE-DEE2-ABC9CA2C3D5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01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291C90-1A83-2809-F8C2-21D5841A490A}"/>
              </a:ext>
            </a:extLst>
          </p:cNvPr>
          <p:cNvSpPr txBox="1"/>
          <p:nvPr/>
        </p:nvSpPr>
        <p:spPr>
          <a:xfrm>
            <a:off x="2258568" y="1655064"/>
            <a:ext cx="402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Compare embedding methods</a:t>
            </a:r>
            <a:endParaRPr lang="nb-NO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8FD23-2333-D317-C661-2B00159A7E81}"/>
              </a:ext>
            </a:extLst>
          </p:cNvPr>
          <p:cNvSpPr txBox="1"/>
          <p:nvPr/>
        </p:nvSpPr>
        <p:spPr>
          <a:xfrm>
            <a:off x="2258568" y="2510184"/>
            <a:ext cx="402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Explore generalization capability</a:t>
            </a: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1000E-281C-061B-97B1-58D09B02410F}"/>
              </a:ext>
            </a:extLst>
          </p:cNvPr>
          <p:cNvSpPr txBox="1"/>
          <p:nvPr/>
        </p:nvSpPr>
        <p:spPr>
          <a:xfrm>
            <a:off x="2258568" y="3301052"/>
            <a:ext cx="40233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/>
              <a:t>Make </a:t>
            </a:r>
            <a:r>
              <a:rPr lang="nb-NO" dirty="0" err="1"/>
              <a:t>out-of-box</a:t>
            </a:r>
            <a:r>
              <a:rPr lang="nb-NO" dirty="0"/>
              <a:t> marine data </a:t>
            </a:r>
            <a:r>
              <a:rPr lang="nb-NO" dirty="0" err="1"/>
              <a:t>compressor</a:t>
            </a:r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2CE9D-E264-1B14-BA5B-2ADFC4338C52}"/>
              </a:ext>
            </a:extLst>
          </p:cNvPr>
          <p:cNvSpPr txBox="1"/>
          <p:nvPr/>
        </p:nvSpPr>
        <p:spPr>
          <a:xfrm>
            <a:off x="2720340" y="1194593"/>
            <a:ext cx="309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Mentioned Ideas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C3596-E8C3-CA8F-52FD-52391283475D}"/>
              </a:ext>
            </a:extLst>
          </p:cNvPr>
          <p:cNvSpPr txBox="1"/>
          <p:nvPr/>
        </p:nvSpPr>
        <p:spPr>
          <a:xfrm>
            <a:off x="8539590" y="1200466"/>
            <a:ext cx="309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other ideas?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B7603-2264-2101-54A9-072A73BF37A2}"/>
              </a:ext>
            </a:extLst>
          </p:cNvPr>
          <p:cNvSpPr txBox="1"/>
          <p:nvPr/>
        </p:nvSpPr>
        <p:spPr>
          <a:xfrm>
            <a:off x="7644384" y="1655064"/>
            <a:ext cx="3730752" cy="786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85FA6-5A4B-D737-CFD5-B37AF9F4191D}"/>
              </a:ext>
            </a:extLst>
          </p:cNvPr>
          <p:cNvSpPr txBox="1"/>
          <p:nvPr/>
        </p:nvSpPr>
        <p:spPr>
          <a:xfrm>
            <a:off x="7644384" y="2667000"/>
            <a:ext cx="3730752" cy="786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D1492-27AD-E7F9-3501-06166E31ABF2}"/>
              </a:ext>
            </a:extLst>
          </p:cNvPr>
          <p:cNvSpPr txBox="1"/>
          <p:nvPr/>
        </p:nvSpPr>
        <p:spPr>
          <a:xfrm>
            <a:off x="7644384" y="3678936"/>
            <a:ext cx="3730752" cy="786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5C796-4AB3-3A87-3849-1736F9FFCBCF}"/>
              </a:ext>
            </a:extLst>
          </p:cNvPr>
          <p:cNvSpPr txBox="1"/>
          <p:nvPr/>
        </p:nvSpPr>
        <p:spPr>
          <a:xfrm>
            <a:off x="2258568" y="4236457"/>
            <a:ext cx="402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overfit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data?</a:t>
            </a:r>
          </a:p>
        </p:txBody>
      </p:sp>
      <p:sp>
        <p:nvSpPr>
          <p:cNvPr id="14" name="Google Shape;258;p44">
            <a:extLst>
              <a:ext uri="{FF2B5EF4-FFF2-40B4-BE49-F238E27FC236}">
                <a16:creationId xmlns:a16="http://schemas.microsoft.com/office/drawing/2014/main" id="{7A2C4714-A25C-5437-C887-D3FF47BFFE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73112" y="229608"/>
            <a:ext cx="9662984" cy="544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 fontScale="90000"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de" dirty="0"/>
              <a:t>Ideas and Teams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2F9D6-4335-9038-D453-6F284CAE9DAE}"/>
              </a:ext>
            </a:extLst>
          </p:cNvPr>
          <p:cNvSpPr txBox="1"/>
          <p:nvPr/>
        </p:nvSpPr>
        <p:spPr>
          <a:xfrm>
            <a:off x="4273673" y="6076486"/>
            <a:ext cx="4357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2800" b="1" dirty="0">
                <a:highlight>
                  <a:srgbClr val="81C4ED"/>
                </a:highlight>
              </a:rPr>
              <a:t>Please make teams of 2 or 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E7FD828-5DBD-AE4D-0EE3-04A98811B3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50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421D0C-D8B9-9CDA-039E-E6F5859EF48B}"/>
              </a:ext>
            </a:extLst>
          </p:cNvPr>
          <p:cNvSpPr/>
          <p:nvPr/>
        </p:nvSpPr>
        <p:spPr>
          <a:xfrm>
            <a:off x="4014537" y="2685127"/>
            <a:ext cx="5724144" cy="11338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Welcome to the Final Presentations!</a:t>
            </a:r>
            <a:endParaRPr lang="nb-NO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7A6E5-7E0E-3F4D-D026-DC273013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37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27B4DF-1C94-691D-593B-837AD79A59E2}"/>
              </a:ext>
            </a:extLst>
          </p:cNvPr>
          <p:cNvSpPr txBox="1"/>
          <p:nvPr/>
        </p:nvSpPr>
        <p:spPr>
          <a:xfrm>
            <a:off x="2084832" y="630936"/>
            <a:ext cx="7031736" cy="59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Judges Panel:</a:t>
            </a:r>
            <a:endParaRPr lang="nb-NO" dirty="0"/>
          </a:p>
        </p:txBody>
      </p:sp>
      <p:pic>
        <p:nvPicPr>
          <p:cNvPr id="2060" name="Picture 12" descr="Issam SAID">
            <a:extLst>
              <a:ext uri="{FF2B5EF4-FFF2-40B4-BE49-F238E27FC236}">
                <a16:creationId xmlns:a16="http://schemas.microsoft.com/office/drawing/2014/main" id="{D5BA6D8B-2ABA-E0EF-4510-35888E14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776" y="1744308"/>
            <a:ext cx="1795164" cy="17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94C6EC-F985-21D1-1E48-F64A1C0BBB12}"/>
              </a:ext>
            </a:extLst>
          </p:cNvPr>
          <p:cNvSpPr txBox="1"/>
          <p:nvPr/>
        </p:nvSpPr>
        <p:spPr>
          <a:xfrm>
            <a:off x="9960776" y="5019213"/>
            <a:ext cx="1761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L"/>
            </a:defPPr>
            <a:lvl1pPr algn="ctr">
              <a:defRPr sz="1400"/>
            </a:lvl1pPr>
          </a:lstStyle>
          <a:p>
            <a:r>
              <a:rPr lang="en-US" dirty="0"/>
              <a:t>Manager, Solutions Architecture and Engineering for Energy</a:t>
            </a:r>
            <a:endParaRPr lang="nb-NO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209C34-2C80-275C-4BA2-1398C08B8D5B}"/>
              </a:ext>
            </a:extLst>
          </p:cNvPr>
          <p:cNvSpPr txBox="1"/>
          <p:nvPr/>
        </p:nvSpPr>
        <p:spPr>
          <a:xfrm>
            <a:off x="9701214" y="3846378"/>
            <a:ext cx="222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Issam Said</a:t>
            </a:r>
          </a:p>
          <a:p>
            <a:pPr algn="ctr"/>
            <a:endParaRPr lang="nb-NO" dirty="0"/>
          </a:p>
        </p:txBody>
      </p:sp>
      <p:pic>
        <p:nvPicPr>
          <p:cNvPr id="2062" name="Picture 14" descr="NVIDIA Logos | NVIDIA Newsroom">
            <a:extLst>
              <a:ext uri="{FF2B5EF4-FFF2-40B4-BE49-F238E27FC236}">
                <a16:creationId xmlns:a16="http://schemas.microsoft.com/office/drawing/2014/main" id="{4020B76E-D989-93D4-68EA-AFDCAE35C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271" y="3718969"/>
            <a:ext cx="2873755" cy="160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C12EF2-8E1B-D4EA-04AF-D2F6E5DC6E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7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251A9-756A-308C-5AF2-8CFA6E36ACB2}"/>
              </a:ext>
            </a:extLst>
          </p:cNvPr>
          <p:cNvSpPr txBox="1"/>
          <p:nvPr/>
        </p:nvSpPr>
        <p:spPr>
          <a:xfrm>
            <a:off x="1709928" y="320040"/>
            <a:ext cx="9692640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Judging Instructions and Criteria</a:t>
            </a:r>
          </a:p>
          <a:p>
            <a:endParaRPr lang="en-US" dirty="0"/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Collectively as a group you will select a winner.  These are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critera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Relevancy to the theme of “seismic embeddings”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(Did the presentation demonstrate the team’s ambition to understand the potential of embeddings? Did they use a benchmark or baseline (time, lines of code, number of computers..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etc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?)</a:t>
            </a:r>
          </a:p>
          <a:p>
            <a:pPr marL="457200" indent="-457200">
              <a:buFont typeface="+mj-lt"/>
              <a:buAutoNum type="arabicPeriod"/>
            </a:pPr>
            <a:endParaRPr lang="nb-NO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Understandable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with good explanation of the challenge and the solution direction (meaning that the problem and solution were communicated for a more general audience)</a:t>
            </a:r>
          </a:p>
          <a:p>
            <a:pPr marL="457200" lvl="0" indent="-457200">
              <a:buFont typeface="+mj-lt"/>
              <a:buAutoNum type="arabicPeriod"/>
            </a:pPr>
            <a:endParaRPr lang="nb-NO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Presentation skills </a:t>
            </a: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presentation quality (was there a demo? was the presentation engaging and flowed properly?)</a:t>
            </a:r>
            <a:endParaRPr lang="nb-NO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</a:rPr>
              <a:t>*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As a last point - note that some teams might not get to a working solution - do not judge them on this - but instead on the effort and ideas on approaching the challenge (what did they try, why did it fail, what would they do different?)</a:t>
            </a:r>
            <a:endParaRPr lang="nb-NO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80B5F-0DFC-CD0F-A1BE-FF57D52C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29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5B92-FEB3-4F51-4382-1C509A29B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848" y="152134"/>
            <a:ext cx="1032691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Final Presentation Guide</a:t>
            </a:r>
            <a:endParaRPr lang="en-NL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2197A-FA60-1390-FCCD-397E532FFEA5}"/>
              </a:ext>
            </a:extLst>
          </p:cNvPr>
          <p:cNvSpPr txBox="1"/>
          <p:nvPr/>
        </p:nvSpPr>
        <p:spPr>
          <a:xfrm>
            <a:off x="1984248" y="1294817"/>
            <a:ext cx="92994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team will have 10 minutes for presentation and 10 minutes for Q&amp;A from the judges and/or facilitators.  We will be strict on time and will give you a 5 minute and 1 minute warning.</a:t>
            </a:r>
          </a:p>
          <a:p>
            <a:endParaRPr lang="en-US" sz="2400" dirty="0"/>
          </a:p>
          <a:p>
            <a:r>
              <a:rPr lang="en-US" sz="2400" dirty="0"/>
              <a:t>Your presentation can be slides/demos/mix – your choice!  (But always bonus points for live demos!)</a:t>
            </a:r>
          </a:p>
          <a:p>
            <a:endParaRPr lang="en-US" sz="2400" dirty="0"/>
          </a:p>
          <a:p>
            <a:r>
              <a:rPr lang="en-US" sz="2400" dirty="0"/>
              <a:t>Make sure your final presentation (if slides) is also uploaded to your </a:t>
            </a:r>
            <a:r>
              <a:rPr lang="en-US" sz="2400" dirty="0" err="1"/>
              <a:t>Github</a:t>
            </a:r>
            <a:r>
              <a:rPr lang="en-US" sz="2400" dirty="0"/>
              <a:t> Repo.</a:t>
            </a:r>
          </a:p>
          <a:p>
            <a:endParaRPr lang="en-US" sz="2400" dirty="0"/>
          </a:p>
          <a:p>
            <a:r>
              <a:rPr lang="en-US" sz="2400" dirty="0"/>
              <a:t>You will present from your own computer.</a:t>
            </a:r>
          </a:p>
          <a:p>
            <a:endParaRPr lang="en-US" sz="2400" dirty="0"/>
          </a:p>
          <a:p>
            <a:r>
              <a:rPr lang="en-US" sz="2400" dirty="0"/>
              <a:t>Recommended that everyone on the team gets a chance to present something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nb-NO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DAA7B-70D3-D4A3-34A1-F824DCA5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8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E78E-1B06-642D-31B9-87878AEA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162" y="256723"/>
            <a:ext cx="10515600" cy="1325563"/>
          </a:xfrm>
        </p:spPr>
        <p:txBody>
          <a:bodyPr/>
          <a:lstStyle/>
          <a:p>
            <a:r>
              <a:rPr lang="en-US" dirty="0"/>
              <a:t>Hackathon History at the EAGE</a:t>
            </a: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1A287-309F-EBDB-1EED-BBAAA26C5773}"/>
              </a:ext>
            </a:extLst>
          </p:cNvPr>
          <p:cNvSpPr txBox="1"/>
          <p:nvPr/>
        </p:nvSpPr>
        <p:spPr>
          <a:xfrm>
            <a:off x="1899198" y="2363669"/>
            <a:ext cx="48425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Madrid (2022): </a:t>
            </a:r>
            <a:r>
              <a:rPr lang="en-US" sz="2800" b="1" dirty="0"/>
              <a:t>Explainable AI</a:t>
            </a:r>
          </a:p>
          <a:p>
            <a:endParaRPr lang="en-US" sz="2800" dirty="0"/>
          </a:p>
          <a:p>
            <a:r>
              <a:rPr lang="en-US" sz="2800" dirty="0"/>
              <a:t>Vienna (2023): </a:t>
            </a:r>
            <a:r>
              <a:rPr lang="en-US" sz="2800" b="1" dirty="0"/>
              <a:t>Natural Language Processing</a:t>
            </a:r>
          </a:p>
          <a:p>
            <a:endParaRPr lang="en-US" sz="2800" dirty="0"/>
          </a:p>
          <a:p>
            <a:r>
              <a:rPr lang="en-US" sz="2800" dirty="0"/>
              <a:t>Oslo (2024): </a:t>
            </a:r>
          </a:p>
          <a:p>
            <a:r>
              <a:rPr lang="en-US" sz="2800" b="1" dirty="0"/>
              <a:t>Coding to net-zero</a:t>
            </a:r>
          </a:p>
          <a:p>
            <a:endParaRPr lang="en-US" sz="28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2AE3CB1-0EEA-E693-6C5A-8A152050443F}"/>
              </a:ext>
            </a:extLst>
          </p:cNvPr>
          <p:cNvSpPr>
            <a:spLocks noGrp="1" noRot="1" noChangeAspect="1" noMove="1" noResize="1" noEditPoints="1" noAdjustHandles="1" noChangeArrowheads="1" noChangeShapeType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437ED492-3E86-7139-E8E7-B11FBF87AE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86036" y="46759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2" name="Picture 11" descr="A cat lying on a pink blanket&#10;&#10;Description automatically generated">
            <a:extLst>
              <a:ext uri="{FF2B5EF4-FFF2-40B4-BE49-F238E27FC236}">
                <a16:creationId xmlns:a16="http://schemas.microsoft.com/office/drawing/2014/main" id="{78921627-5AAE-607E-2069-A477487A0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7366">
            <a:off x="6983455" y="1630203"/>
            <a:ext cx="5162521" cy="289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29B7D17-0401-01BB-6D72-86092B260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8805">
            <a:off x="5757181" y="3940451"/>
            <a:ext cx="3276884" cy="243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363C6E-1C64-6AAB-577A-3955CDF0B4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4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1196-F1E0-3722-2B3E-72D9F9D8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86DFC-2FE8-DD94-49A2-0967A529C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1E715-8431-FCEA-DB37-E2857E3B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99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84A3-6110-D54A-2DD5-CE28BC3FD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88347-99F4-5122-3CA2-FE1957094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4CE3F-7146-2849-9532-5BBBFB4F3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3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7;p27">
            <a:extLst>
              <a:ext uri="{FF2B5EF4-FFF2-40B4-BE49-F238E27FC236}">
                <a16:creationId xmlns:a16="http://schemas.microsoft.com/office/drawing/2014/main" id="{6C21E60F-3211-1FD7-F497-3E70006AA6DB}"/>
              </a:ext>
            </a:extLst>
          </p:cNvPr>
          <p:cNvSpPr txBox="1">
            <a:spLocks/>
          </p:cNvSpPr>
          <p:nvPr/>
        </p:nvSpPr>
        <p:spPr>
          <a:xfrm>
            <a:off x="1806044" y="209181"/>
            <a:ext cx="9553934" cy="43298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75" tIns="34275" rIns="68575" bIns="34275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2100"/>
              <a:buFont typeface="Arial" panose="020B0604020202020204" pitchFamily="34" charset="0"/>
              <a:buNone/>
            </a:pPr>
            <a:r>
              <a:rPr lang="en-US" dirty="0"/>
              <a:t>Agenda</a:t>
            </a:r>
          </a:p>
        </p:txBody>
      </p:sp>
      <p:sp>
        <p:nvSpPr>
          <p:cNvPr id="2" name="Google Shape;131;p28">
            <a:extLst>
              <a:ext uri="{FF2B5EF4-FFF2-40B4-BE49-F238E27FC236}">
                <a16:creationId xmlns:a16="http://schemas.microsoft.com/office/drawing/2014/main" id="{233FCEF7-2D09-AC6A-F0AC-E88CD4E9A4A8}"/>
              </a:ext>
            </a:extLst>
          </p:cNvPr>
          <p:cNvSpPr/>
          <p:nvPr/>
        </p:nvSpPr>
        <p:spPr>
          <a:xfrm>
            <a:off x="2051500" y="1644985"/>
            <a:ext cx="4557804" cy="683172"/>
          </a:xfrm>
          <a:prstGeom prst="rect">
            <a:avLst/>
          </a:prstGeom>
          <a:solidFill>
            <a:srgbClr val="81C4E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Day 1: Wednesday, Sep 11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" name="Google Shape;132;p28">
            <a:extLst>
              <a:ext uri="{FF2B5EF4-FFF2-40B4-BE49-F238E27FC236}">
                <a16:creationId xmlns:a16="http://schemas.microsoft.com/office/drawing/2014/main" id="{01089DD8-B390-92CB-77D5-5DCE0E9CE092}"/>
              </a:ext>
            </a:extLst>
          </p:cNvPr>
          <p:cNvSpPr/>
          <p:nvPr/>
        </p:nvSpPr>
        <p:spPr>
          <a:xfrm>
            <a:off x="6802174" y="1644985"/>
            <a:ext cx="4557804" cy="683172"/>
          </a:xfrm>
          <a:prstGeom prst="rect">
            <a:avLst/>
          </a:prstGeom>
          <a:solidFill>
            <a:srgbClr val="81C4ED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Day 2: Sunday, Sep 15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4" name="Google Shape;133;p28">
            <a:extLst>
              <a:ext uri="{FF2B5EF4-FFF2-40B4-BE49-F238E27FC236}">
                <a16:creationId xmlns:a16="http://schemas.microsoft.com/office/drawing/2014/main" id="{78A175D6-94F6-AEF5-B6DE-4DD489D373F2}"/>
              </a:ext>
            </a:extLst>
          </p:cNvPr>
          <p:cNvSpPr/>
          <p:nvPr/>
        </p:nvSpPr>
        <p:spPr>
          <a:xfrm>
            <a:off x="2051500" y="2295067"/>
            <a:ext cx="4557804" cy="3429078"/>
          </a:xfrm>
          <a:prstGeom prst="rect">
            <a:avLst/>
          </a:prstGeom>
          <a:solidFill>
            <a:srgbClr val="D0CEC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9:00 - 9:30 – Welcome</a:t>
            </a:r>
            <a:b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80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9:30 - 10:30 – </a:t>
            </a:r>
            <a:r>
              <a:rPr lang="de" sz="180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de" sz="180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de" sz="180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br>
              <a:rPr lang="de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:30 – 11:00 – </a:t>
            </a:r>
            <a:r>
              <a:rPr lang="de" sz="18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</a:t>
            </a: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de" sz="1800" b="0" i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 lang="de" sz="1800" b="0" i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11:30 - 12:00 -  Starter Kit</a:t>
            </a:r>
          </a:p>
        </p:txBody>
      </p:sp>
      <p:sp>
        <p:nvSpPr>
          <p:cNvPr id="5" name="Google Shape;134;p28">
            <a:extLst>
              <a:ext uri="{FF2B5EF4-FFF2-40B4-BE49-F238E27FC236}">
                <a16:creationId xmlns:a16="http://schemas.microsoft.com/office/drawing/2014/main" id="{F6E760D0-1A4D-525B-F96A-00522C5E9212}"/>
              </a:ext>
            </a:extLst>
          </p:cNvPr>
          <p:cNvSpPr/>
          <p:nvPr/>
        </p:nvSpPr>
        <p:spPr>
          <a:xfrm>
            <a:off x="6802174" y="2295067"/>
            <a:ext cx="4557804" cy="3429078"/>
          </a:xfrm>
          <a:prstGeom prst="rect">
            <a:avLst/>
          </a:prstGeom>
          <a:solidFill>
            <a:srgbClr val="D0CEC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>
                <a:solidFill>
                  <a:schemeClr val="dk1"/>
                </a:solidFill>
              </a:rPr>
              <a:t>09:00am - 09:30am:  Meet &amp; Greet 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09:30am - 12:00pm:  Welcome Note, Projects and Teams Overview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12:00pm - 13:00pm:  Lunch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13:00pm - 16:00pm:  Teams work on their approach &amp; preparing presentations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16:00pm - 17:00pm:  Teams to present their findings and presentations</a:t>
            </a:r>
          </a:p>
          <a:p>
            <a:pPr algn="l"/>
            <a:r>
              <a:rPr lang="en-US" sz="1800" dirty="0">
                <a:solidFill>
                  <a:schemeClr val="dk1"/>
                </a:solidFill>
              </a:rPr>
              <a:t>19:00pm - 21:00pm:  Ice Breaker sponsored by Shell:  Winner Announcement &amp; Awards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A1557-E48E-2472-6A2D-CDF0B31DF207}"/>
              </a:ext>
            </a:extLst>
          </p:cNvPr>
          <p:cNvSpPr txBox="1"/>
          <p:nvPr/>
        </p:nvSpPr>
        <p:spPr>
          <a:xfrm>
            <a:off x="2051500" y="931753"/>
            <a:ext cx="9308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☕👩‍💻☕🥪👩‍💻☕☕☕🥪🥵🙌🙋‍♀️🤩</a:t>
            </a:r>
            <a:endParaRPr lang="nb-NO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88E25A-FD8E-D053-EA9F-D688F8D1DC8D}"/>
              </a:ext>
            </a:extLst>
          </p:cNvPr>
          <p:cNvSpPr txBox="1"/>
          <p:nvPr/>
        </p:nvSpPr>
        <p:spPr>
          <a:xfrm>
            <a:off x="2580505" y="5921740"/>
            <a:ext cx="844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Winning presentations will present at the Energy Transition Theatre: Tuesday 11</a:t>
            </a:r>
            <a:r>
              <a:rPr lang="en-US" baseline="30000" dirty="0"/>
              <a:t>th</a:t>
            </a:r>
            <a:r>
              <a:rPr lang="en-US" dirty="0"/>
              <a:t> 14:30</a:t>
            </a:r>
            <a:endParaRPr lang="nb-NO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9D6D77-16F9-EBC8-B236-185E6BB526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5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12035-2679-78A9-D530-E2509B530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90E521-629D-9DCA-CAF9-15450850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12290" name="Picture 2" descr="The procedure of exploration geophysics. (a) The subsurface structures....  | Download Scientific Diagram">
            <a:extLst>
              <a:ext uri="{FF2B5EF4-FFF2-40B4-BE49-F238E27FC236}">
                <a16:creationId xmlns:a16="http://schemas.microsoft.com/office/drawing/2014/main" id="{3FAE2A82-2329-06D6-0305-BABFDA210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177677"/>
            <a:ext cx="6739689" cy="566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7EE0C-5F41-5092-218F-9C7DAD159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11430"/>
            <a:ext cx="10515600" cy="1325563"/>
          </a:xfrm>
        </p:spPr>
        <p:txBody>
          <a:bodyPr/>
          <a:lstStyle/>
          <a:p>
            <a:r>
              <a:rPr lang="en-AE" b="1" dirty="0"/>
              <a:t>Exploration geophyscis</a:t>
            </a:r>
          </a:p>
        </p:txBody>
      </p:sp>
    </p:spTree>
    <p:extLst>
      <p:ext uri="{BB962C8B-B14F-4D97-AF65-F5344CB8AC3E}">
        <p14:creationId xmlns:p14="http://schemas.microsoft.com/office/powerpoint/2010/main" val="300759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B3FAD-A4E0-DC89-9A8B-D3F1CFDE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DE25-E9AC-A6AD-182D-9B24C3978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dirty="0"/>
              <a:t>Seismic data - marine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37B0F-CBDD-DAEA-9D43-BBF666CA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6146" name="Picture 2" descr="How Does Marine Seismic Work? | Rigzone">
            <a:extLst>
              <a:ext uri="{FF2B5EF4-FFF2-40B4-BE49-F238E27FC236}">
                <a16:creationId xmlns:a16="http://schemas.microsoft.com/office/drawing/2014/main" id="{B6D6A02D-05A3-EB8D-31C8-BA57E6D6E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1542381"/>
            <a:ext cx="508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59ADA-7113-58D8-766F-68B16F01B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602" y="805716"/>
            <a:ext cx="4053305" cy="5246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93D608-3997-E042-1E43-858FE59C7267}"/>
              </a:ext>
            </a:extLst>
          </p:cNvPr>
          <p:cNvSpPr txBox="1"/>
          <p:nvPr/>
        </p:nvSpPr>
        <p:spPr>
          <a:xfrm>
            <a:off x="1676400" y="6440980"/>
            <a:ext cx="1070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/publication/248805282_Reflection_seismic_waveform_tomography/</a:t>
            </a:r>
            <a:r>
              <a:rPr lang="en-US" dirty="0" err="1"/>
              <a:t>figures?lo</a:t>
            </a:r>
            <a:r>
              <a:rPr lang="en-US" dirty="0"/>
              <a:t>=1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055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CFC00-1191-E2D5-3231-585495392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E1BC-B73E-0434-591C-FF27F178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365125"/>
            <a:ext cx="10515600" cy="1325563"/>
          </a:xfrm>
        </p:spPr>
        <p:txBody>
          <a:bodyPr/>
          <a:lstStyle/>
          <a:p>
            <a:r>
              <a:rPr lang="en-AE" b="1" dirty="0"/>
              <a:t>Seismic data - 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56870-A1C0-04DB-2A43-606251BF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437"/>
          <a:stretch/>
        </p:blipFill>
        <p:spPr>
          <a:xfrm rot="5400000">
            <a:off x="-2657478" y="2646048"/>
            <a:ext cx="6858003" cy="1543048"/>
          </a:xfrm>
          <a:prstGeom prst="rect">
            <a:avLst/>
          </a:prstGeom>
        </p:spPr>
      </p:pic>
      <p:pic>
        <p:nvPicPr>
          <p:cNvPr id="8198" name="Picture 6" descr="Seismic survey | Description, Methods, &amp; Facts | Britannica">
            <a:extLst>
              <a:ext uri="{FF2B5EF4-FFF2-40B4-BE49-F238E27FC236}">
                <a16:creationId xmlns:a16="http://schemas.microsoft.com/office/drawing/2014/main" id="{EDBF19BE-4455-0F85-A913-62C5EA6F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562" y="1804131"/>
            <a:ext cx="5783179" cy="385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Park Seismic LLC">
            <a:extLst>
              <a:ext uri="{FF2B5EF4-FFF2-40B4-BE49-F238E27FC236}">
                <a16:creationId xmlns:a16="http://schemas.microsoft.com/office/drawing/2014/main" id="{F5FA12FC-A698-EEAF-18C1-D2159FB833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732"/>
          <a:stretch/>
        </p:blipFill>
        <p:spPr bwMode="auto">
          <a:xfrm>
            <a:off x="8105273" y="399672"/>
            <a:ext cx="3589422" cy="540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6649EA-773E-E437-673E-498415B62CCE}"/>
              </a:ext>
            </a:extLst>
          </p:cNvPr>
          <p:cNvSpPr txBox="1"/>
          <p:nvPr/>
        </p:nvSpPr>
        <p:spPr>
          <a:xfrm>
            <a:off x="2009273" y="6273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dirty="0"/>
              <a:t>https://www.parkseismic.com/whatisseismicsurvey/</a:t>
            </a:r>
          </a:p>
        </p:txBody>
      </p:sp>
    </p:spTree>
    <p:extLst>
      <p:ext uri="{BB962C8B-B14F-4D97-AF65-F5344CB8AC3E}">
        <p14:creationId xmlns:p14="http://schemas.microsoft.com/office/powerpoint/2010/main" val="153404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10DE-264E-1859-D1B5-6C6E9B64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C68C7-00E3-9EF7-753D-09C1F6A0E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  <p:pic>
        <p:nvPicPr>
          <p:cNvPr id="9218" name="Picture 2" descr="A reflection and transposition of Chapter 17 Seismic Exploration from the book Petroleum Geoscience: From Sedimentary Environments to Rock Physics (pp.375-387)">
            <a:extLst>
              <a:ext uri="{FF2B5EF4-FFF2-40B4-BE49-F238E27FC236}">
                <a16:creationId xmlns:a16="http://schemas.microsoft.com/office/drawing/2014/main" id="{B9AFF6AD-0412-8A40-0307-FC2745CBC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8"/>
            <a:ext cx="12192000" cy="6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784E8-94A5-76C4-CA35-8708ED984A86}"/>
              </a:ext>
            </a:extLst>
          </p:cNvPr>
          <p:cNvSpPr txBox="1"/>
          <p:nvPr/>
        </p:nvSpPr>
        <p:spPr>
          <a:xfrm>
            <a:off x="208547" y="6383893"/>
            <a:ext cx="10684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dirty="0"/>
              <a:t>https://www.linkedin.com/pulse/exploration-seismic-data-acquisition-neal-s-turluck/</a:t>
            </a:r>
          </a:p>
        </p:txBody>
      </p:sp>
    </p:spTree>
    <p:extLst>
      <p:ext uri="{BB962C8B-B14F-4D97-AF65-F5344CB8AC3E}">
        <p14:creationId xmlns:p14="http://schemas.microsoft.com/office/powerpoint/2010/main" val="260319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v2_NewKV.pptx" id="{2CB1BC51-CEBF-4125-BC6C-FB23D6874A8C}" vid="{0B679A5A-A7BB-445D-B89B-5017F750351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aa4a235-b6e2-48d5-9195-7fcf05b459b0}" enabled="0" method="" siteId="{3aa4a235-b6e2-48d5-9195-7fcf05b459b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6702</TotalTime>
  <Words>1654</Words>
  <Application>Microsoft Macintosh PowerPoint</Application>
  <PresentationFormat>Widescreen</PresentationFormat>
  <Paragraphs>202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5" baseType="lpstr">
      <vt:lpstr>Arial</vt:lpstr>
      <vt:lpstr>Calibri</vt:lpstr>
      <vt:lpstr>Calibri Light</vt:lpstr>
      <vt:lpstr>Century Gothic</vt:lpstr>
      <vt:lpstr>Helvetica</vt:lpstr>
      <vt:lpstr>Noto Sans Symbols</vt:lpstr>
      <vt:lpstr>NVIDIA Sans</vt:lpstr>
      <vt:lpstr>NVIDIA Sans Light</vt:lpstr>
      <vt:lpstr>NVIDIA Sans Medium</vt:lpstr>
      <vt:lpstr>Roboto Mono</vt:lpstr>
      <vt:lpstr>Trebuchet MS</vt:lpstr>
      <vt:lpstr>Wingdings</vt:lpstr>
      <vt:lpstr>Office Theme</vt:lpstr>
      <vt:lpstr>Title Only</vt:lpstr>
      <vt:lpstr>PowerPoint Presentation</vt:lpstr>
      <vt:lpstr>PowerPoint Presentation</vt:lpstr>
      <vt:lpstr>Hackathon History at the EAGE</vt:lpstr>
      <vt:lpstr>Hackathon History at the EAGE</vt:lpstr>
      <vt:lpstr>PowerPoint Presentation</vt:lpstr>
      <vt:lpstr>Exploration geophyscis</vt:lpstr>
      <vt:lpstr>Seismic data - marine</vt:lpstr>
      <vt:lpstr>Seismic data - land</vt:lpstr>
      <vt:lpstr>PowerPoint Presentation</vt:lpstr>
      <vt:lpstr>Need to do</vt:lpstr>
      <vt:lpstr>Problem: Large amounts of heavy data</vt:lpstr>
      <vt:lpstr>Solution: Explore embeddings for seismic data</vt:lpstr>
      <vt:lpstr>Data and starting notebook</vt:lpstr>
      <vt:lpstr>Land data with groundroll</vt:lpstr>
      <vt:lpstr>Marine streamer data</vt:lpstr>
      <vt:lpstr>Land data with groundroll</vt:lpstr>
      <vt:lpstr>Marine streamer data</vt:lpstr>
      <vt:lpstr>Evaluation: how to compare two shots?</vt:lpstr>
      <vt:lpstr>Keep last 20 shots from each dataset for validation and testing [N/10/10]</vt:lpstr>
      <vt:lpstr>Open seismic datasets</vt:lpstr>
      <vt:lpstr>Masked Autoencoders with Vision Transformer backbone</vt:lpstr>
      <vt:lpstr>Award!</vt:lpstr>
      <vt:lpstr>PowerPoint Presentation</vt:lpstr>
      <vt:lpstr>State-of-the-art on Edge</vt:lpstr>
      <vt:lpstr>Github expectations</vt:lpstr>
      <vt:lpstr>Some Hackathon Tips</vt:lpstr>
      <vt:lpstr>Some General Recommendations</vt:lpstr>
      <vt:lpstr>PowerPoint Presentation</vt:lpstr>
      <vt:lpstr>GPU resources 1/2</vt:lpstr>
      <vt:lpstr>GPU resources 2/2</vt:lpstr>
      <vt:lpstr>GPU resources 2/2</vt:lpstr>
      <vt:lpstr>GPU resources 2/2</vt:lpstr>
      <vt:lpstr>GPU resources 2/2</vt:lpstr>
      <vt:lpstr>GPU resources 2/2</vt:lpstr>
      <vt:lpstr>Ideas and Teams</vt:lpstr>
      <vt:lpstr>PowerPoint Presentation</vt:lpstr>
      <vt:lpstr>PowerPoint Presentation</vt:lpstr>
      <vt:lpstr>PowerPoint Presentation</vt:lpstr>
      <vt:lpstr>Final Presentation Guide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Arina Sledina</dc:creator>
  <cp:lastModifiedBy>Oleg Ovcharenko</cp:lastModifiedBy>
  <cp:revision>49</cp:revision>
  <cp:lastPrinted>2024-06-06T07:26:32Z</cp:lastPrinted>
  <dcterms:created xsi:type="dcterms:W3CDTF">2023-03-06T11:05:12Z</dcterms:created>
  <dcterms:modified xsi:type="dcterms:W3CDTF">2024-09-13T05:29:16Z</dcterms:modified>
</cp:coreProperties>
</file>